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3.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66.xml" ContentType="application/vnd.openxmlformats-officedocument.presentationml.slideLayout+xml"/>
  <Override PartName="/ppt/slideLayouts/slideLayout2.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5.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73.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Masters/slideMaster5.xml" ContentType="application/vnd.openxmlformats-officedocument.presentationml.slideMaster+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8.xml" ContentType="application/vnd.openxmlformats-officedocument.presentationml.slideLayout+xml"/>
  <Override PartName="/ppt/slideMasters/slideMaster7.xml" ContentType="application/vnd.openxmlformats-officedocument.presentationml.slideMaster+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Layouts/slideLayout127.xml" ContentType="application/vnd.openxmlformats-officedocument.presentationml.slideLayout+xml"/>
  <Override PartName="/ppt/slideMasters/slideMaster6.xml" ContentType="application/vnd.openxmlformats-officedocument.presentationml.slideMaster+xml"/>
  <Override PartName="/ppt/slideLayouts/slideLayout126.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72.xml" ContentType="application/vnd.openxmlformats-officedocument.presentationml.slideLayout+xml"/>
  <Override PartName="/ppt/slideLayouts/slideLayout103.xml" ContentType="application/vnd.openxmlformats-officedocument.presentationml.slideLayout+xml"/>
  <Override PartName="/ppt/slideLayouts/slideLayout101.xml" ContentType="application/vnd.openxmlformats-officedocument.presentationml.slideLayout+xml"/>
  <Override PartName="/ppt/slideLayouts/slideLayout1.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102.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3.xml" ContentType="application/vnd.openxmlformats-officedocument.presentationml.slideLayout+xml"/>
  <Override PartName="/ppt/theme/theme1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10.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theme/theme7.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4.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5"/>
    <p:sldMasterId id="2147483654" r:id="rId6"/>
    <p:sldMasterId id="2147483671" r:id="rId7"/>
    <p:sldMasterId id="2147483688" r:id="rId8"/>
    <p:sldMasterId id="2147483705" r:id="rId9"/>
    <p:sldMasterId id="2147483722" r:id="rId10"/>
    <p:sldMasterId id="2147483739" r:id="rId11"/>
    <p:sldMasterId id="2147483756" r:id="rId12"/>
    <p:sldMasterId id="2147483773" r:id="rId13"/>
  </p:sldMasterIdLst>
  <p:notesMasterIdLst>
    <p:notesMasterId r:id="rId23"/>
  </p:notesMasterIdLst>
  <p:handoutMasterIdLst>
    <p:handoutMasterId r:id="rId24"/>
  </p:handoutMasterIdLst>
  <p:sldIdLst>
    <p:sldId id="275" r:id="rId14"/>
    <p:sldId id="276" r:id="rId15"/>
    <p:sldId id="277" r:id="rId16"/>
    <p:sldId id="278" r:id="rId17"/>
    <p:sldId id="288" r:id="rId18"/>
    <p:sldId id="287" r:id="rId19"/>
    <p:sldId id="281" r:id="rId20"/>
    <p:sldId id="284" r:id="rId21"/>
    <p:sldId id="285" r:id="rId22"/>
  </p:sldIdLst>
  <p:sldSz cx="9144000" cy="6858000" type="screen4x3"/>
  <p:notesSz cx="9236075"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48" autoAdjust="0"/>
    <p:restoredTop sz="84580" autoAdjust="0"/>
  </p:normalViewPr>
  <p:slideViewPr>
    <p:cSldViewPr snapToGrid="0" snapToObjects="1">
      <p:cViewPr>
        <p:scale>
          <a:sx n="84" d="100"/>
          <a:sy n="84" d="100"/>
        </p:scale>
        <p:origin x="-144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customXml" Target="../customXml/item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slide" Target="slides/slide6.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50520"/>
          </a:xfrm>
          <a:prstGeom prst="rect">
            <a:avLst/>
          </a:prstGeom>
        </p:spPr>
        <p:txBody>
          <a:bodyPr vert="horz" lIns="91440" tIns="45720" rIns="91440" bIns="45720" rtlCol="0"/>
          <a:lstStyle>
            <a:lvl1pPr algn="r">
              <a:defRPr sz="1200"/>
            </a:lvl1pPr>
          </a:lstStyle>
          <a:p>
            <a:fld id="{C70421FC-261B-6045-87A6-C98A66E63BFD}" type="datetimeFigureOut">
              <a:rPr lang="en-US" smtClean="0"/>
              <a:t>4/13/2016</a:t>
            </a:fld>
            <a:endParaRPr lang="en-US"/>
          </a:p>
        </p:txBody>
      </p:sp>
      <p:sp>
        <p:nvSpPr>
          <p:cNvPr id="4" name="Footer Placeholder 3"/>
          <p:cNvSpPr>
            <a:spLocks noGrp="1"/>
          </p:cNvSpPr>
          <p:nvPr>
            <p:ph type="ftr" sz="quarter" idx="2"/>
          </p:nvPr>
        </p:nvSpPr>
        <p:spPr>
          <a:xfrm>
            <a:off x="0" y="6658664"/>
            <a:ext cx="4002299" cy="3505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0520"/>
          </a:xfrm>
          <a:prstGeom prst="rect">
            <a:avLst/>
          </a:prstGeom>
        </p:spPr>
        <p:txBody>
          <a:bodyPr vert="horz" lIns="91440" tIns="45720" rIns="91440" bIns="45720" rtlCol="0" anchor="b"/>
          <a:lstStyle>
            <a:lvl1pPr algn="r">
              <a:defRPr sz="1200"/>
            </a:lvl1pPr>
          </a:lstStyle>
          <a:p>
            <a:fld id="{1FF02791-D3EB-D54F-8C53-079EA927D8B2}" type="slidenum">
              <a:rPr lang="en-US" smtClean="0"/>
              <a:t>‹#›</a:t>
            </a:fld>
            <a:endParaRPr lang="en-US"/>
          </a:p>
        </p:txBody>
      </p:sp>
    </p:spTree>
    <p:extLst>
      <p:ext uri="{BB962C8B-B14F-4D97-AF65-F5344CB8AC3E}">
        <p14:creationId xmlns:p14="http://schemas.microsoft.com/office/powerpoint/2010/main" val="26410383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1639" y="0"/>
            <a:ext cx="4002299" cy="350520"/>
          </a:xfrm>
          <a:prstGeom prst="rect">
            <a:avLst/>
          </a:prstGeom>
        </p:spPr>
        <p:txBody>
          <a:bodyPr vert="horz" lIns="91440" tIns="45720" rIns="91440" bIns="45720" rtlCol="0"/>
          <a:lstStyle>
            <a:lvl1pPr algn="r">
              <a:defRPr sz="1200"/>
            </a:lvl1pPr>
          </a:lstStyle>
          <a:p>
            <a:fld id="{91DC1829-0ED1-DF49-AC76-2FDF38EDFBA6}" type="datetimeFigureOut">
              <a:rPr lang="en-US" smtClean="0"/>
              <a:t>4/13/2016</a:t>
            </a:fld>
            <a:endParaRPr lang="en-US"/>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02299" cy="3505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4"/>
            <a:ext cx="4002299" cy="350520"/>
          </a:xfrm>
          <a:prstGeom prst="rect">
            <a:avLst/>
          </a:prstGeom>
        </p:spPr>
        <p:txBody>
          <a:bodyPr vert="horz" lIns="91440" tIns="45720" rIns="91440" bIns="45720" rtlCol="0" anchor="b"/>
          <a:lstStyle>
            <a:lvl1pPr algn="r">
              <a:defRPr sz="1200"/>
            </a:lvl1pPr>
          </a:lstStyle>
          <a:p>
            <a:fld id="{A17B9A60-827A-884C-98D7-FE71B9DC9F6D}" type="slidenum">
              <a:rPr lang="en-US" smtClean="0"/>
              <a:t>‹#›</a:t>
            </a:fld>
            <a:endParaRPr lang="en-US"/>
          </a:p>
        </p:txBody>
      </p:sp>
    </p:spTree>
    <p:extLst>
      <p:ext uri="{BB962C8B-B14F-4D97-AF65-F5344CB8AC3E}">
        <p14:creationId xmlns:p14="http://schemas.microsoft.com/office/powerpoint/2010/main" val="32387837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a:t>
            </a:fld>
            <a:endParaRPr lang="en-US"/>
          </a:p>
        </p:txBody>
      </p:sp>
    </p:spTree>
    <p:extLst>
      <p:ext uri="{BB962C8B-B14F-4D97-AF65-F5344CB8AC3E}">
        <p14:creationId xmlns:p14="http://schemas.microsoft.com/office/powerpoint/2010/main" val="2731413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rgbClr val="778591"/>
                </a:solidFill>
                <a:effectLst/>
                <a:uLnTx/>
                <a:uFillTx/>
                <a:latin typeface="Arial" panose="020B0604020202020204" pitchFamily="34" charset="0"/>
                <a:ea typeface="+mn-ea"/>
                <a:cs typeface="Arial" panose="020B0604020202020204" pitchFamily="34" charset="0"/>
              </a:rPr>
              <a:t>Only works if the local entities use the CTP to adopt some corridor protection or institute access control</a:t>
            </a:r>
          </a:p>
          <a:p>
            <a:endParaRPr lang="en-US" dirty="0"/>
          </a:p>
        </p:txBody>
      </p:sp>
      <p:sp>
        <p:nvSpPr>
          <p:cNvPr id="4" name="Slide Number Placeholder 3"/>
          <p:cNvSpPr>
            <a:spLocks noGrp="1"/>
          </p:cNvSpPr>
          <p:nvPr>
            <p:ph type="sldNum" sz="quarter" idx="10"/>
          </p:nvPr>
        </p:nvSpPr>
        <p:spPr/>
        <p:txBody>
          <a:bodyPr/>
          <a:lstStyle/>
          <a:p>
            <a:fld id="{A17B9A60-827A-884C-98D7-FE71B9DC9F6D}" type="slidenum">
              <a:rPr lang="en-US" smtClean="0"/>
              <a:t>4</a:t>
            </a:fld>
            <a:endParaRPr lang="en-US"/>
          </a:p>
        </p:txBody>
      </p:sp>
    </p:spTree>
    <p:extLst>
      <p:ext uri="{BB962C8B-B14F-4D97-AF65-F5344CB8AC3E}">
        <p14:creationId xmlns:p14="http://schemas.microsoft.com/office/powerpoint/2010/main" val="919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Arial"/>
                <a:ea typeface="+mn-ea"/>
                <a:cs typeface="Arial"/>
              </a:rPr>
              <a:t>Public Involvement is incorporated in steps 1 and 2 when the steering committee sends out a vision and goals transportation survey to the public and also in steps 4 and 5 when public involvement meetings are held locally.</a:t>
            </a:r>
          </a:p>
          <a:p>
            <a:endParaRPr lang="en-US" dirty="0"/>
          </a:p>
        </p:txBody>
      </p:sp>
      <p:sp>
        <p:nvSpPr>
          <p:cNvPr id="4" name="Slide Number Placeholder 3"/>
          <p:cNvSpPr>
            <a:spLocks noGrp="1"/>
          </p:cNvSpPr>
          <p:nvPr>
            <p:ph type="sldNum" sz="quarter" idx="10"/>
          </p:nvPr>
        </p:nvSpPr>
        <p:spPr/>
        <p:txBody>
          <a:bodyPr/>
          <a:lstStyle/>
          <a:p>
            <a:fld id="{A17B9A60-827A-884C-98D7-FE71B9DC9F6D}" type="slidenum">
              <a:rPr lang="en-US" smtClean="0"/>
              <a:t>5</a:t>
            </a:fld>
            <a:endParaRPr lang="en-US"/>
          </a:p>
        </p:txBody>
      </p:sp>
    </p:spTree>
    <p:extLst>
      <p:ext uri="{BB962C8B-B14F-4D97-AF65-F5344CB8AC3E}">
        <p14:creationId xmlns:p14="http://schemas.microsoft.com/office/powerpoint/2010/main" val="1108608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rgbClr val="778591"/>
                </a:solidFill>
                <a:effectLst/>
                <a:uLnTx/>
                <a:uFillTx/>
                <a:latin typeface="Arial" panose="020B0604020202020204" pitchFamily="34" charset="0"/>
                <a:ea typeface="+mn-ea"/>
                <a:cs typeface="Arial" panose="020B0604020202020204" pitchFamily="34" charset="0"/>
              </a:rPr>
              <a:t>Different growth rates are used for different parts of the county</a:t>
            </a:r>
            <a:endParaRPr lang="en-US" dirty="0"/>
          </a:p>
        </p:txBody>
      </p:sp>
      <p:sp>
        <p:nvSpPr>
          <p:cNvPr id="4" name="Slide Number Placeholder 3"/>
          <p:cNvSpPr>
            <a:spLocks noGrp="1"/>
          </p:cNvSpPr>
          <p:nvPr>
            <p:ph type="sldNum" sz="quarter" idx="10"/>
          </p:nvPr>
        </p:nvSpPr>
        <p:spPr/>
        <p:txBody>
          <a:bodyPr/>
          <a:lstStyle/>
          <a:p>
            <a:fld id="{A17B9A60-827A-884C-98D7-FE71B9DC9F6D}" type="slidenum">
              <a:rPr lang="en-US" smtClean="0"/>
              <a:t>8</a:t>
            </a:fld>
            <a:endParaRPr lang="en-US"/>
          </a:p>
        </p:txBody>
      </p:sp>
    </p:spTree>
    <p:extLst>
      <p:ext uri="{BB962C8B-B14F-4D97-AF65-F5344CB8AC3E}">
        <p14:creationId xmlns:p14="http://schemas.microsoft.com/office/powerpoint/2010/main" val="1230595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A17B9A60-827A-884C-98D7-FE71B9DC9F6D}" type="slidenum">
              <a:rPr lang="en-US" smtClean="0"/>
              <a:t>9</a:t>
            </a:fld>
            <a:endParaRPr lang="en-US"/>
          </a:p>
        </p:txBody>
      </p:sp>
    </p:spTree>
    <p:extLst>
      <p:ext uri="{BB962C8B-B14F-4D97-AF65-F5344CB8AC3E}">
        <p14:creationId xmlns:p14="http://schemas.microsoft.com/office/powerpoint/2010/main" val="1278680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47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628650" y="1228726"/>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868536788"/>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marL="1371600" indent="0">
              <a:buNone/>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4" name="TextBox 3"/>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386767777"/>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smtClean="0"/>
              <a:t>Text slide – long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TextBox 6"/>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95987732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smtClean="0"/>
              <a:t>Small Chart</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3308054891"/>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smtClean="0"/>
              <a:t>Large Chart</a:t>
            </a:r>
            <a:endParaRPr lang="en-US" dirty="0"/>
          </a:p>
        </p:txBody>
      </p:sp>
      <p:sp>
        <p:nvSpPr>
          <p:cNvPr id="7" name="TextBox 6"/>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14098279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smtClean="0"/>
              <a:t>Small SmartArt Graphic</a:t>
            </a:r>
            <a:endParaRPr lang="en-US" dirty="0"/>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7555024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smtClean="0"/>
              <a:t>Large SmartArt Graphic</a:t>
            </a:r>
            <a:endParaRPr lang="en-US" dirty="0"/>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3426875224"/>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628650" y="1228726"/>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417269155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4261281" y="1266932"/>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3"/>
          <p:cNvSpPr>
            <a:spLocks noGrp="1"/>
          </p:cNvSpPr>
          <p:nvPr>
            <p:ph type="pic" sz="quarter" idx="13" hasCustomPrompt="1"/>
          </p:nvPr>
        </p:nvSpPr>
        <p:spPr>
          <a:xfrm>
            <a:off x="173184"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sp>
        <p:nvSpPr>
          <p:cNvPr id="11" name="TextBox 10"/>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88814059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5064781"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190939" y="1266340"/>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460637377"/>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Medium Image</a:t>
            </a:r>
            <a:endParaRPr lang="en-US" dirty="0"/>
          </a:p>
        </p:txBody>
      </p:sp>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5219429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4261281" y="1266932"/>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3"/>
          <p:cNvSpPr>
            <a:spLocks noGrp="1"/>
          </p:cNvSpPr>
          <p:nvPr>
            <p:ph type="pic" sz="quarter" idx="13" hasCustomPrompt="1"/>
          </p:nvPr>
        </p:nvSpPr>
        <p:spPr>
          <a:xfrm>
            <a:off x="173184"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sp>
        <p:nvSpPr>
          <p:cNvPr id="11" name="TextBox 10"/>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625416454"/>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Content Placeholder 2"/>
          <p:cNvSpPr>
            <a:spLocks noGrp="1"/>
          </p:cNvSpPr>
          <p:nvPr>
            <p:ph idx="1" hasCustomPrompt="1"/>
          </p:nvPr>
        </p:nvSpPr>
        <p:spPr>
          <a:xfrm>
            <a:off x="4261281" y="1266932"/>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smtClean="0"/>
              <a:t>Medium Image</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702072418"/>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Content Placeholder 2"/>
          <p:cNvSpPr>
            <a:spLocks noGrp="1"/>
          </p:cNvSpPr>
          <p:nvPr>
            <p:ph idx="1" hasCustomPrompt="1"/>
          </p:nvPr>
        </p:nvSpPr>
        <p:spPr>
          <a:xfrm>
            <a:off x="191771" y="1321534"/>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13" hasCustomPrompt="1"/>
          </p:nvPr>
        </p:nvSpPr>
        <p:spPr>
          <a:xfrm>
            <a:off x="5029270"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smtClean="0"/>
              <a:t>Medium Image</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63135515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solidFill>
                  <a:srgbClr val="1F497D"/>
                </a:solidFill>
              </a:rPr>
              <a:pPr/>
              <a:t>‹#›</a:t>
            </a:fld>
            <a:endParaRPr lang="en-US" sz="900">
              <a:solidFill>
                <a:srgbClr val="1F497D"/>
              </a:solidFill>
            </a:endParaRPr>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Large Image</a:t>
            </a:r>
            <a:endParaRPr lang="en-US" dirty="0"/>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5740295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No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3936388339"/>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Image</a:t>
            </a:r>
            <a:endParaRPr lang="en-US" dirty="0"/>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371941464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823911" y="2722627"/>
            <a:ext cx="4793719"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Name of Event | Master subtitle style (date)</a:t>
            </a:r>
            <a:endParaRPr lang="en-US" dirty="0"/>
          </a:p>
        </p:txBody>
      </p:sp>
      <p:sp>
        <p:nvSpPr>
          <p:cNvPr id="21" name="Text Placeholder 20"/>
          <p:cNvSpPr>
            <a:spLocks noGrp="1"/>
          </p:cNvSpPr>
          <p:nvPr>
            <p:ph type="body" sz="quarter" idx="10" hasCustomPrompt="1"/>
          </p:nvPr>
        </p:nvSpPr>
        <p:spPr>
          <a:xfrm>
            <a:off x="4008438" y="4029075"/>
            <a:ext cx="4611687" cy="369888"/>
          </a:xfrm>
        </p:spPr>
        <p:txBody>
          <a:bodyPr>
            <a:noAutofit/>
          </a:bodyPr>
          <a:lstStyle>
            <a:lvl1pPr marL="0" indent="0" algn="r">
              <a:buNone/>
              <a:defRPr sz="1800">
                <a:solidFill>
                  <a:srgbClr val="1F497D"/>
                </a:solidFill>
                <a:latin typeface="Arial"/>
                <a:cs typeface="Arial"/>
              </a:defRPr>
            </a:lvl1pPr>
            <a:lvl2pPr algn="r">
              <a:defRPr sz="1800">
                <a:latin typeface="Arial"/>
                <a:cs typeface="Arial"/>
              </a:defRPr>
            </a:lvl2pPr>
            <a:lvl3pPr algn="r">
              <a:defRPr sz="1800">
                <a:latin typeface="Arial"/>
                <a:cs typeface="Arial"/>
              </a:defRPr>
            </a:lvl3pPr>
            <a:lvl4pPr algn="r">
              <a:defRPr sz="1800">
                <a:latin typeface="Arial"/>
                <a:cs typeface="Arial"/>
              </a:defRPr>
            </a:lvl4pPr>
            <a:lvl5pPr algn="r">
              <a:defRPr sz="1800">
                <a:latin typeface="Arial"/>
                <a:cs typeface="Arial"/>
              </a:defRPr>
            </a:lvl5pPr>
          </a:lstStyle>
          <a:p>
            <a:pPr lvl="0"/>
            <a:r>
              <a:rPr lang="en-US" dirty="0" smtClean="0"/>
              <a:t>Presenter Name</a:t>
            </a:r>
            <a:endParaRPr lang="en-US" dirty="0"/>
          </a:p>
        </p:txBody>
      </p:sp>
    </p:spTree>
    <p:extLst>
      <p:ext uri="{BB962C8B-B14F-4D97-AF65-F5344CB8AC3E}">
        <p14:creationId xmlns:p14="http://schemas.microsoft.com/office/powerpoint/2010/main" val="368001300"/>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marL="1371600" indent="0">
              <a:buNone/>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4" name="TextBox 3"/>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37159799"/>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smtClean="0"/>
              <a:t>Text slide – long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TextBox 6"/>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695235317"/>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smtClean="0"/>
              <a:t>Small Chart</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214843272"/>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smtClean="0"/>
              <a:t>Large Chart</a:t>
            </a:r>
            <a:endParaRPr lang="en-US" dirty="0"/>
          </a:p>
        </p:txBody>
      </p:sp>
      <p:sp>
        <p:nvSpPr>
          <p:cNvPr id="7" name="TextBox 6"/>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1169415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5064781"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190939" y="1266340"/>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312564119"/>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smtClean="0"/>
              <a:t>Small SmartArt Graphic</a:t>
            </a:r>
            <a:endParaRPr lang="en-US" dirty="0"/>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916366936"/>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smtClean="0"/>
              <a:t>Large SmartArt Graphic</a:t>
            </a:r>
            <a:endParaRPr lang="en-US" dirty="0"/>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51170910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628650" y="1228726"/>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89816117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4261281" y="1266932"/>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3"/>
          <p:cNvSpPr>
            <a:spLocks noGrp="1"/>
          </p:cNvSpPr>
          <p:nvPr>
            <p:ph type="pic" sz="quarter" idx="13" hasCustomPrompt="1"/>
          </p:nvPr>
        </p:nvSpPr>
        <p:spPr>
          <a:xfrm>
            <a:off x="173184"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sp>
        <p:nvSpPr>
          <p:cNvPr id="11" name="TextBox 10"/>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3417030867"/>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5064781"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190939" y="1266340"/>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3714931401"/>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Medium Image</a:t>
            </a:r>
            <a:endParaRPr lang="en-US" dirty="0"/>
          </a:p>
        </p:txBody>
      </p:sp>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48545076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Content Placeholder 2"/>
          <p:cNvSpPr>
            <a:spLocks noGrp="1"/>
          </p:cNvSpPr>
          <p:nvPr>
            <p:ph idx="1" hasCustomPrompt="1"/>
          </p:nvPr>
        </p:nvSpPr>
        <p:spPr>
          <a:xfrm>
            <a:off x="4261281" y="1266932"/>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smtClean="0"/>
              <a:t>Medium Image</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05416430"/>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Content Placeholder 2"/>
          <p:cNvSpPr>
            <a:spLocks noGrp="1"/>
          </p:cNvSpPr>
          <p:nvPr>
            <p:ph idx="1" hasCustomPrompt="1"/>
          </p:nvPr>
        </p:nvSpPr>
        <p:spPr>
          <a:xfrm>
            <a:off x="191771" y="1321534"/>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13" hasCustomPrompt="1"/>
          </p:nvPr>
        </p:nvSpPr>
        <p:spPr>
          <a:xfrm>
            <a:off x="5029270"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smtClean="0"/>
              <a:t>Medium Image</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251129370"/>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solidFill>
                  <a:srgbClr val="1F497D"/>
                </a:solidFill>
              </a:rPr>
              <a:pPr/>
              <a:t>‹#›</a:t>
            </a:fld>
            <a:endParaRPr lang="en-US" sz="900">
              <a:solidFill>
                <a:srgbClr val="1F497D"/>
              </a:solidFill>
            </a:endParaRPr>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Large Image</a:t>
            </a:r>
            <a:endParaRPr lang="en-US" dirty="0"/>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17089125"/>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No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3815802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Medium Image</a:t>
            </a:r>
            <a:endParaRPr lang="en-US" dirty="0"/>
          </a:p>
        </p:txBody>
      </p:sp>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209997928"/>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Image</a:t>
            </a:r>
            <a:endParaRPr lang="en-US" dirty="0"/>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7215928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Content Placeholder 2"/>
          <p:cNvSpPr>
            <a:spLocks noGrp="1"/>
          </p:cNvSpPr>
          <p:nvPr>
            <p:ph idx="1" hasCustomPrompt="1"/>
          </p:nvPr>
        </p:nvSpPr>
        <p:spPr>
          <a:xfrm>
            <a:off x="4261281" y="1266932"/>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smtClean="0"/>
              <a:t>Medium Image</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41248961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Content Placeholder 2"/>
          <p:cNvSpPr>
            <a:spLocks noGrp="1"/>
          </p:cNvSpPr>
          <p:nvPr>
            <p:ph idx="1" hasCustomPrompt="1"/>
          </p:nvPr>
        </p:nvSpPr>
        <p:spPr>
          <a:xfrm>
            <a:off x="191771" y="1321534"/>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13" hasCustomPrompt="1"/>
          </p:nvPr>
        </p:nvSpPr>
        <p:spPr>
          <a:xfrm>
            <a:off x="5029270"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smtClean="0"/>
              <a:t>Medium Image</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39496849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solidFill>
                  <a:srgbClr val="1F497D"/>
                </a:solidFill>
              </a:rPr>
              <a:pPr/>
              <a:t>‹#›</a:t>
            </a:fld>
            <a:endParaRPr lang="en-US" sz="900">
              <a:solidFill>
                <a:srgbClr val="1F497D"/>
              </a:solidFill>
            </a:endParaRPr>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Large Image</a:t>
            </a:r>
            <a:endParaRPr lang="en-US" dirty="0"/>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448269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No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34361474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Image</a:t>
            </a:r>
            <a:endParaRPr lang="en-US" dirty="0"/>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7676622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823911" y="2722627"/>
            <a:ext cx="4793719"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Name of Event | Master subtitle style (date)</a:t>
            </a:r>
            <a:endParaRPr lang="en-US" dirty="0"/>
          </a:p>
        </p:txBody>
      </p:sp>
      <p:sp>
        <p:nvSpPr>
          <p:cNvPr id="21" name="Text Placeholder 20"/>
          <p:cNvSpPr>
            <a:spLocks noGrp="1"/>
          </p:cNvSpPr>
          <p:nvPr>
            <p:ph type="body" sz="quarter" idx="10" hasCustomPrompt="1"/>
          </p:nvPr>
        </p:nvSpPr>
        <p:spPr>
          <a:xfrm>
            <a:off x="4008438" y="4029075"/>
            <a:ext cx="4611687" cy="369888"/>
          </a:xfrm>
        </p:spPr>
        <p:txBody>
          <a:bodyPr>
            <a:noAutofit/>
          </a:bodyPr>
          <a:lstStyle>
            <a:lvl1pPr marL="0" indent="0" algn="r">
              <a:buNone/>
              <a:defRPr sz="1800">
                <a:solidFill>
                  <a:srgbClr val="1F497D"/>
                </a:solidFill>
                <a:latin typeface="Arial"/>
                <a:cs typeface="Arial"/>
              </a:defRPr>
            </a:lvl1pPr>
            <a:lvl2pPr algn="r">
              <a:defRPr sz="1800">
                <a:latin typeface="Arial"/>
                <a:cs typeface="Arial"/>
              </a:defRPr>
            </a:lvl2pPr>
            <a:lvl3pPr algn="r">
              <a:defRPr sz="1800">
                <a:latin typeface="Arial"/>
                <a:cs typeface="Arial"/>
              </a:defRPr>
            </a:lvl3pPr>
            <a:lvl4pPr algn="r">
              <a:defRPr sz="1800">
                <a:latin typeface="Arial"/>
                <a:cs typeface="Arial"/>
              </a:defRPr>
            </a:lvl4pPr>
            <a:lvl5pPr algn="r">
              <a:defRPr sz="1800">
                <a:latin typeface="Arial"/>
                <a:cs typeface="Arial"/>
              </a:defRPr>
            </a:lvl5pPr>
          </a:lstStyle>
          <a:p>
            <a:pPr lvl="0"/>
            <a:r>
              <a:rPr lang="en-US" dirty="0" smtClean="0"/>
              <a:t>Presenter Name</a:t>
            </a:r>
            <a:endParaRPr lang="en-US" dirty="0"/>
          </a:p>
        </p:txBody>
      </p:sp>
    </p:spTree>
    <p:extLst>
      <p:ext uri="{BB962C8B-B14F-4D97-AF65-F5344CB8AC3E}">
        <p14:creationId xmlns:p14="http://schemas.microsoft.com/office/powerpoint/2010/main" val="13425237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a:prstGeom prst="rect">
            <a:avLst/>
          </a:prstGeo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823911" y="2722627"/>
            <a:ext cx="4793719" cy="614779"/>
          </a:xfrm>
          <a:prstGeom prst="rect">
            <a:avLst/>
          </a:prstGeo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Name of Event | Master subtitle style (date)</a:t>
            </a:r>
            <a:endParaRPr lang="en-US" dirty="0"/>
          </a:p>
        </p:txBody>
      </p:sp>
      <p:sp>
        <p:nvSpPr>
          <p:cNvPr id="21" name="Text Placeholder 20"/>
          <p:cNvSpPr>
            <a:spLocks noGrp="1"/>
          </p:cNvSpPr>
          <p:nvPr>
            <p:ph type="body" sz="quarter" idx="10" hasCustomPrompt="1"/>
          </p:nvPr>
        </p:nvSpPr>
        <p:spPr>
          <a:xfrm>
            <a:off x="4008438" y="4029075"/>
            <a:ext cx="4611687" cy="369888"/>
          </a:xfrm>
          <a:prstGeom prst="rect">
            <a:avLst/>
          </a:prstGeom>
        </p:spPr>
        <p:txBody>
          <a:bodyPr>
            <a:noAutofit/>
          </a:bodyPr>
          <a:lstStyle>
            <a:lvl1pPr marL="0" indent="0" algn="r">
              <a:buNone/>
              <a:defRPr sz="1800">
                <a:solidFill>
                  <a:srgbClr val="1F497D"/>
                </a:solidFill>
                <a:latin typeface="Arial"/>
                <a:cs typeface="Arial"/>
              </a:defRPr>
            </a:lvl1pPr>
            <a:lvl2pPr algn="r">
              <a:defRPr sz="1800">
                <a:latin typeface="Arial"/>
                <a:cs typeface="Arial"/>
              </a:defRPr>
            </a:lvl2pPr>
            <a:lvl3pPr algn="r">
              <a:defRPr sz="1800">
                <a:latin typeface="Arial"/>
                <a:cs typeface="Arial"/>
              </a:defRPr>
            </a:lvl3pPr>
            <a:lvl4pPr algn="r">
              <a:defRPr sz="1800">
                <a:latin typeface="Arial"/>
                <a:cs typeface="Arial"/>
              </a:defRPr>
            </a:lvl4pPr>
            <a:lvl5pPr algn="r">
              <a:defRPr sz="1800">
                <a:latin typeface="Arial"/>
                <a:cs typeface="Arial"/>
              </a:defRPr>
            </a:lvl5pPr>
          </a:lstStyle>
          <a:p>
            <a:pPr lvl="0"/>
            <a:r>
              <a:rPr lang="en-US" dirty="0" smtClean="0"/>
              <a:t>Presenter Name</a:t>
            </a:r>
            <a:endParaRPr lang="en-US" dirty="0"/>
          </a:p>
        </p:txBody>
      </p:sp>
    </p:spTree>
    <p:extLst>
      <p:ext uri="{BB962C8B-B14F-4D97-AF65-F5344CB8AC3E}">
        <p14:creationId xmlns:p14="http://schemas.microsoft.com/office/powerpoint/2010/main" val="44287357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marL="1371600" indent="0">
              <a:buNone/>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4" name="TextBox 3"/>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413248889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smtClean="0"/>
              <a:t>Text slide – long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TextBox 6"/>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66569755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smtClean="0"/>
              <a:t>Small Chart</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98580305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smtClean="0"/>
              <a:t>Large Chart</a:t>
            </a:r>
            <a:endParaRPr lang="en-US" dirty="0"/>
          </a:p>
        </p:txBody>
      </p:sp>
      <p:sp>
        <p:nvSpPr>
          <p:cNvPr id="7" name="TextBox 6"/>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390787273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smtClean="0"/>
              <a:t>Small SmartArt Graphic</a:t>
            </a:r>
            <a:endParaRPr lang="en-US" dirty="0"/>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353620579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smtClean="0"/>
              <a:t>Large SmartArt Graphic</a:t>
            </a:r>
            <a:endParaRPr lang="en-US" dirty="0"/>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96257645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628650" y="1228726"/>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385980727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4261281" y="1266932"/>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3"/>
          <p:cNvSpPr>
            <a:spLocks noGrp="1"/>
          </p:cNvSpPr>
          <p:nvPr>
            <p:ph type="pic" sz="quarter" idx="13" hasCustomPrompt="1"/>
          </p:nvPr>
        </p:nvSpPr>
        <p:spPr>
          <a:xfrm>
            <a:off x="173184"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sp>
        <p:nvSpPr>
          <p:cNvPr id="11" name="TextBox 10"/>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56858517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5064781"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190939" y="1266340"/>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45036817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Medium Image</a:t>
            </a:r>
            <a:endParaRPr lang="en-US" dirty="0"/>
          </a:p>
        </p:txBody>
      </p:sp>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0585735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823911" y="2722627"/>
            <a:ext cx="4793719"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Name of Event | Master subtitle style (date)</a:t>
            </a:r>
            <a:endParaRPr lang="en-US" dirty="0"/>
          </a:p>
        </p:txBody>
      </p:sp>
      <p:sp>
        <p:nvSpPr>
          <p:cNvPr id="21" name="Text Placeholder 20"/>
          <p:cNvSpPr>
            <a:spLocks noGrp="1"/>
          </p:cNvSpPr>
          <p:nvPr>
            <p:ph type="body" sz="quarter" idx="10" hasCustomPrompt="1"/>
          </p:nvPr>
        </p:nvSpPr>
        <p:spPr>
          <a:xfrm>
            <a:off x="4008438" y="4029075"/>
            <a:ext cx="4611687" cy="369888"/>
          </a:xfrm>
        </p:spPr>
        <p:txBody>
          <a:bodyPr>
            <a:noAutofit/>
          </a:bodyPr>
          <a:lstStyle>
            <a:lvl1pPr marL="0" indent="0" algn="r">
              <a:buNone/>
              <a:defRPr sz="1800">
                <a:solidFill>
                  <a:srgbClr val="1F497D"/>
                </a:solidFill>
                <a:latin typeface="Arial"/>
                <a:cs typeface="Arial"/>
              </a:defRPr>
            </a:lvl1pPr>
            <a:lvl2pPr algn="r">
              <a:defRPr sz="1800">
                <a:latin typeface="Arial"/>
                <a:cs typeface="Arial"/>
              </a:defRPr>
            </a:lvl2pPr>
            <a:lvl3pPr algn="r">
              <a:defRPr sz="1800">
                <a:latin typeface="Arial"/>
                <a:cs typeface="Arial"/>
              </a:defRPr>
            </a:lvl3pPr>
            <a:lvl4pPr algn="r">
              <a:defRPr sz="1800">
                <a:latin typeface="Arial"/>
                <a:cs typeface="Arial"/>
              </a:defRPr>
            </a:lvl4pPr>
            <a:lvl5pPr algn="r">
              <a:defRPr sz="1800">
                <a:latin typeface="Arial"/>
                <a:cs typeface="Arial"/>
              </a:defRPr>
            </a:lvl5pPr>
          </a:lstStyle>
          <a:p>
            <a:pPr lvl="0"/>
            <a:r>
              <a:rPr lang="en-US" dirty="0" smtClean="0"/>
              <a:t>Presenter Name</a:t>
            </a:r>
            <a:endParaRPr lang="en-US" dirty="0"/>
          </a:p>
        </p:txBody>
      </p:sp>
    </p:spTree>
    <p:extLst>
      <p:ext uri="{BB962C8B-B14F-4D97-AF65-F5344CB8AC3E}">
        <p14:creationId xmlns:p14="http://schemas.microsoft.com/office/powerpoint/2010/main" val="238441751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Content Placeholder 2"/>
          <p:cNvSpPr>
            <a:spLocks noGrp="1"/>
          </p:cNvSpPr>
          <p:nvPr>
            <p:ph idx="1" hasCustomPrompt="1"/>
          </p:nvPr>
        </p:nvSpPr>
        <p:spPr>
          <a:xfrm>
            <a:off x="4261281" y="1266932"/>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smtClean="0"/>
              <a:t>Medium Image</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3220725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Content Placeholder 2"/>
          <p:cNvSpPr>
            <a:spLocks noGrp="1"/>
          </p:cNvSpPr>
          <p:nvPr>
            <p:ph idx="1" hasCustomPrompt="1"/>
          </p:nvPr>
        </p:nvSpPr>
        <p:spPr>
          <a:xfrm>
            <a:off x="191771" y="1321534"/>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13" hasCustomPrompt="1"/>
          </p:nvPr>
        </p:nvSpPr>
        <p:spPr>
          <a:xfrm>
            <a:off x="5029270"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smtClean="0"/>
              <a:t>Medium Image</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02905470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solidFill>
                  <a:srgbClr val="1F497D"/>
                </a:solidFill>
              </a:rPr>
              <a:pPr/>
              <a:t>‹#›</a:t>
            </a:fld>
            <a:endParaRPr lang="en-US" sz="900">
              <a:solidFill>
                <a:srgbClr val="1F497D"/>
              </a:solidFill>
            </a:endParaRPr>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Large Image</a:t>
            </a:r>
            <a:endParaRPr lang="en-US" dirty="0"/>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7997672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No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348693312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Image</a:t>
            </a:r>
            <a:endParaRPr lang="en-US" dirty="0"/>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40330418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823911" y="2722627"/>
            <a:ext cx="4793719"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Name of Event | Master subtitle style (date)</a:t>
            </a:r>
            <a:endParaRPr lang="en-US" dirty="0"/>
          </a:p>
        </p:txBody>
      </p:sp>
      <p:sp>
        <p:nvSpPr>
          <p:cNvPr id="21" name="Text Placeholder 20"/>
          <p:cNvSpPr>
            <a:spLocks noGrp="1"/>
          </p:cNvSpPr>
          <p:nvPr>
            <p:ph type="body" sz="quarter" idx="10" hasCustomPrompt="1"/>
          </p:nvPr>
        </p:nvSpPr>
        <p:spPr>
          <a:xfrm>
            <a:off x="4008438" y="4029075"/>
            <a:ext cx="4611687" cy="369888"/>
          </a:xfrm>
        </p:spPr>
        <p:txBody>
          <a:bodyPr>
            <a:noAutofit/>
          </a:bodyPr>
          <a:lstStyle>
            <a:lvl1pPr marL="0" indent="0" algn="r">
              <a:buNone/>
              <a:defRPr sz="1800">
                <a:solidFill>
                  <a:srgbClr val="1F497D"/>
                </a:solidFill>
                <a:latin typeface="Arial"/>
                <a:cs typeface="Arial"/>
              </a:defRPr>
            </a:lvl1pPr>
            <a:lvl2pPr algn="r">
              <a:defRPr sz="1800">
                <a:latin typeface="Arial"/>
                <a:cs typeface="Arial"/>
              </a:defRPr>
            </a:lvl2pPr>
            <a:lvl3pPr algn="r">
              <a:defRPr sz="1800">
                <a:latin typeface="Arial"/>
                <a:cs typeface="Arial"/>
              </a:defRPr>
            </a:lvl3pPr>
            <a:lvl4pPr algn="r">
              <a:defRPr sz="1800">
                <a:latin typeface="Arial"/>
                <a:cs typeface="Arial"/>
              </a:defRPr>
            </a:lvl4pPr>
            <a:lvl5pPr algn="r">
              <a:defRPr sz="1800">
                <a:latin typeface="Arial"/>
                <a:cs typeface="Arial"/>
              </a:defRPr>
            </a:lvl5pPr>
          </a:lstStyle>
          <a:p>
            <a:pPr lvl="0"/>
            <a:r>
              <a:rPr lang="en-US" dirty="0" smtClean="0"/>
              <a:t>Presenter Name</a:t>
            </a:r>
            <a:endParaRPr lang="en-US" dirty="0"/>
          </a:p>
        </p:txBody>
      </p:sp>
    </p:spTree>
    <p:extLst>
      <p:ext uri="{BB962C8B-B14F-4D97-AF65-F5344CB8AC3E}">
        <p14:creationId xmlns:p14="http://schemas.microsoft.com/office/powerpoint/2010/main" val="14879261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marL="1371600" indent="0">
              <a:buNone/>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4" name="TextBox 3"/>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64621373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smtClean="0"/>
              <a:t>Text slide – long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TextBox 6"/>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25054508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smtClean="0"/>
              <a:t>Small Chart</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10420663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smtClean="0"/>
              <a:t>Large Chart</a:t>
            </a:r>
            <a:endParaRPr lang="en-US" dirty="0"/>
          </a:p>
        </p:txBody>
      </p:sp>
      <p:sp>
        <p:nvSpPr>
          <p:cNvPr id="7" name="TextBox 6"/>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9319733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marL="1371600" indent="0">
              <a:buNone/>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4" name="TextBox 3"/>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425256395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smtClean="0"/>
              <a:t>Small SmartArt Graphic</a:t>
            </a:r>
            <a:endParaRPr lang="en-US" dirty="0"/>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8736417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smtClean="0"/>
              <a:t>Large SmartArt Graphic</a:t>
            </a:r>
            <a:endParaRPr lang="en-US" dirty="0"/>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94500027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628650" y="1228726"/>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415056294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4261281" y="1266932"/>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3"/>
          <p:cNvSpPr>
            <a:spLocks noGrp="1"/>
          </p:cNvSpPr>
          <p:nvPr>
            <p:ph type="pic" sz="quarter" idx="13" hasCustomPrompt="1"/>
          </p:nvPr>
        </p:nvSpPr>
        <p:spPr>
          <a:xfrm>
            <a:off x="173184"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sp>
        <p:nvSpPr>
          <p:cNvPr id="11" name="TextBox 10"/>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408978736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5064781"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190939" y="1266340"/>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69872157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Medium Image</a:t>
            </a:r>
            <a:endParaRPr lang="en-US" dirty="0"/>
          </a:p>
        </p:txBody>
      </p:sp>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353091187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Content Placeholder 2"/>
          <p:cNvSpPr>
            <a:spLocks noGrp="1"/>
          </p:cNvSpPr>
          <p:nvPr>
            <p:ph idx="1" hasCustomPrompt="1"/>
          </p:nvPr>
        </p:nvSpPr>
        <p:spPr>
          <a:xfrm>
            <a:off x="4261281" y="1266932"/>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smtClean="0"/>
              <a:t>Medium Image</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82768307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Content Placeholder 2"/>
          <p:cNvSpPr>
            <a:spLocks noGrp="1"/>
          </p:cNvSpPr>
          <p:nvPr>
            <p:ph idx="1" hasCustomPrompt="1"/>
          </p:nvPr>
        </p:nvSpPr>
        <p:spPr>
          <a:xfrm>
            <a:off x="191771" y="1321534"/>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13" hasCustomPrompt="1"/>
          </p:nvPr>
        </p:nvSpPr>
        <p:spPr>
          <a:xfrm>
            <a:off x="5029270"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smtClean="0"/>
              <a:t>Medium Image</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323588307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solidFill>
                  <a:srgbClr val="1F497D"/>
                </a:solidFill>
              </a:rPr>
              <a:pPr/>
              <a:t>‹#›</a:t>
            </a:fld>
            <a:endParaRPr lang="en-US" sz="900">
              <a:solidFill>
                <a:srgbClr val="1F497D"/>
              </a:solidFill>
            </a:endParaRPr>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Large Image</a:t>
            </a:r>
            <a:endParaRPr lang="en-US" dirty="0"/>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7748846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No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3888702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smtClean="0"/>
              <a:t>Text slide – long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TextBox 6"/>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337561413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Image</a:t>
            </a:r>
            <a:endParaRPr lang="en-US" dirty="0"/>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97159256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823911" y="2722627"/>
            <a:ext cx="4793719"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Name of Event | Master subtitle style (date)</a:t>
            </a:r>
            <a:endParaRPr lang="en-US" dirty="0"/>
          </a:p>
        </p:txBody>
      </p:sp>
      <p:sp>
        <p:nvSpPr>
          <p:cNvPr id="21" name="Text Placeholder 20"/>
          <p:cNvSpPr>
            <a:spLocks noGrp="1"/>
          </p:cNvSpPr>
          <p:nvPr>
            <p:ph type="body" sz="quarter" idx="10" hasCustomPrompt="1"/>
          </p:nvPr>
        </p:nvSpPr>
        <p:spPr>
          <a:xfrm>
            <a:off x="4008438" y="4029075"/>
            <a:ext cx="4611687" cy="369888"/>
          </a:xfrm>
        </p:spPr>
        <p:txBody>
          <a:bodyPr>
            <a:noAutofit/>
          </a:bodyPr>
          <a:lstStyle>
            <a:lvl1pPr marL="0" indent="0" algn="r">
              <a:buNone/>
              <a:defRPr sz="1800">
                <a:solidFill>
                  <a:srgbClr val="1F497D"/>
                </a:solidFill>
                <a:latin typeface="Arial"/>
                <a:cs typeface="Arial"/>
              </a:defRPr>
            </a:lvl1pPr>
            <a:lvl2pPr algn="r">
              <a:defRPr sz="1800">
                <a:latin typeface="Arial"/>
                <a:cs typeface="Arial"/>
              </a:defRPr>
            </a:lvl2pPr>
            <a:lvl3pPr algn="r">
              <a:defRPr sz="1800">
                <a:latin typeface="Arial"/>
                <a:cs typeface="Arial"/>
              </a:defRPr>
            </a:lvl3pPr>
            <a:lvl4pPr algn="r">
              <a:defRPr sz="1800">
                <a:latin typeface="Arial"/>
                <a:cs typeface="Arial"/>
              </a:defRPr>
            </a:lvl4pPr>
            <a:lvl5pPr algn="r">
              <a:defRPr sz="1800">
                <a:latin typeface="Arial"/>
                <a:cs typeface="Arial"/>
              </a:defRPr>
            </a:lvl5pPr>
          </a:lstStyle>
          <a:p>
            <a:pPr lvl="0"/>
            <a:r>
              <a:rPr lang="en-US" dirty="0" smtClean="0"/>
              <a:t>Presenter Name</a:t>
            </a:r>
            <a:endParaRPr lang="en-US" dirty="0"/>
          </a:p>
        </p:txBody>
      </p:sp>
    </p:spTree>
    <p:extLst>
      <p:ext uri="{BB962C8B-B14F-4D97-AF65-F5344CB8AC3E}">
        <p14:creationId xmlns:p14="http://schemas.microsoft.com/office/powerpoint/2010/main" val="239531329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marL="1371600" indent="0">
              <a:buNone/>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4" name="TextBox 3"/>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75507003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smtClean="0"/>
              <a:t>Text slide – long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TextBox 6"/>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7151541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smtClean="0"/>
              <a:t>Small Chart</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05520799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smtClean="0"/>
              <a:t>Large Chart</a:t>
            </a:r>
            <a:endParaRPr lang="en-US" dirty="0"/>
          </a:p>
        </p:txBody>
      </p:sp>
      <p:sp>
        <p:nvSpPr>
          <p:cNvPr id="7" name="TextBox 6"/>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68631711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smtClean="0"/>
              <a:t>Small SmartArt Graphic</a:t>
            </a:r>
            <a:endParaRPr lang="en-US" dirty="0"/>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27673318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smtClean="0"/>
              <a:t>Large SmartArt Graphic</a:t>
            </a:r>
            <a:endParaRPr lang="en-US" dirty="0"/>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308516272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628650" y="1228726"/>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403981140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4261281" y="1266932"/>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3"/>
          <p:cNvSpPr>
            <a:spLocks noGrp="1"/>
          </p:cNvSpPr>
          <p:nvPr>
            <p:ph type="pic" sz="quarter" idx="13" hasCustomPrompt="1"/>
          </p:nvPr>
        </p:nvSpPr>
        <p:spPr>
          <a:xfrm>
            <a:off x="173184"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sp>
        <p:nvSpPr>
          <p:cNvPr id="11" name="TextBox 10"/>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4611204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smtClean="0"/>
              <a:t>Small Chart</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7295167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5064781"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190939" y="1266340"/>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342357016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Medium Image</a:t>
            </a:r>
            <a:endParaRPr lang="en-US" dirty="0"/>
          </a:p>
        </p:txBody>
      </p:sp>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378225432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Content Placeholder 2"/>
          <p:cNvSpPr>
            <a:spLocks noGrp="1"/>
          </p:cNvSpPr>
          <p:nvPr>
            <p:ph idx="1" hasCustomPrompt="1"/>
          </p:nvPr>
        </p:nvSpPr>
        <p:spPr>
          <a:xfrm>
            <a:off x="4261281" y="1266932"/>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smtClean="0"/>
              <a:t>Medium Image</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30989216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Content Placeholder 2"/>
          <p:cNvSpPr>
            <a:spLocks noGrp="1"/>
          </p:cNvSpPr>
          <p:nvPr>
            <p:ph idx="1" hasCustomPrompt="1"/>
          </p:nvPr>
        </p:nvSpPr>
        <p:spPr>
          <a:xfrm>
            <a:off x="191771" y="1321534"/>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13" hasCustomPrompt="1"/>
          </p:nvPr>
        </p:nvSpPr>
        <p:spPr>
          <a:xfrm>
            <a:off x="5029270"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smtClean="0"/>
              <a:t>Medium Image</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348464108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solidFill>
                  <a:srgbClr val="1F497D"/>
                </a:solidFill>
              </a:rPr>
              <a:pPr/>
              <a:t>‹#›</a:t>
            </a:fld>
            <a:endParaRPr lang="en-US" sz="900">
              <a:solidFill>
                <a:srgbClr val="1F497D"/>
              </a:solidFill>
            </a:endParaRPr>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Large Image</a:t>
            </a:r>
            <a:endParaRPr lang="en-US" dirty="0"/>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4604548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No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03625070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Image</a:t>
            </a:r>
            <a:endParaRPr lang="en-US" dirty="0"/>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38422838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823911" y="2722627"/>
            <a:ext cx="4793719"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Name of Event | Master subtitle style (date)</a:t>
            </a:r>
            <a:endParaRPr lang="en-US" dirty="0"/>
          </a:p>
        </p:txBody>
      </p:sp>
      <p:sp>
        <p:nvSpPr>
          <p:cNvPr id="21" name="Text Placeholder 20"/>
          <p:cNvSpPr>
            <a:spLocks noGrp="1"/>
          </p:cNvSpPr>
          <p:nvPr>
            <p:ph type="body" sz="quarter" idx="10" hasCustomPrompt="1"/>
          </p:nvPr>
        </p:nvSpPr>
        <p:spPr>
          <a:xfrm>
            <a:off x="4008438" y="4029075"/>
            <a:ext cx="4611687" cy="369888"/>
          </a:xfrm>
        </p:spPr>
        <p:txBody>
          <a:bodyPr>
            <a:noAutofit/>
          </a:bodyPr>
          <a:lstStyle>
            <a:lvl1pPr marL="0" indent="0" algn="r">
              <a:buNone/>
              <a:defRPr sz="1800">
                <a:solidFill>
                  <a:srgbClr val="1F497D"/>
                </a:solidFill>
                <a:latin typeface="Arial"/>
                <a:cs typeface="Arial"/>
              </a:defRPr>
            </a:lvl1pPr>
            <a:lvl2pPr algn="r">
              <a:defRPr sz="1800">
                <a:latin typeface="Arial"/>
                <a:cs typeface="Arial"/>
              </a:defRPr>
            </a:lvl2pPr>
            <a:lvl3pPr algn="r">
              <a:defRPr sz="1800">
                <a:latin typeface="Arial"/>
                <a:cs typeface="Arial"/>
              </a:defRPr>
            </a:lvl3pPr>
            <a:lvl4pPr algn="r">
              <a:defRPr sz="1800">
                <a:latin typeface="Arial"/>
                <a:cs typeface="Arial"/>
              </a:defRPr>
            </a:lvl4pPr>
            <a:lvl5pPr algn="r">
              <a:defRPr sz="1800">
                <a:latin typeface="Arial"/>
                <a:cs typeface="Arial"/>
              </a:defRPr>
            </a:lvl5pPr>
          </a:lstStyle>
          <a:p>
            <a:pPr lvl="0"/>
            <a:r>
              <a:rPr lang="en-US" dirty="0" smtClean="0"/>
              <a:t>Presenter Name</a:t>
            </a:r>
            <a:endParaRPr lang="en-US" dirty="0"/>
          </a:p>
        </p:txBody>
      </p:sp>
    </p:spTree>
    <p:extLst>
      <p:ext uri="{BB962C8B-B14F-4D97-AF65-F5344CB8AC3E}">
        <p14:creationId xmlns:p14="http://schemas.microsoft.com/office/powerpoint/2010/main" val="408463787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marL="1371600" indent="0">
              <a:buNone/>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4" name="TextBox 3"/>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59794546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smtClean="0"/>
              <a:t>Text slide – long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TextBox 6"/>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5206436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smtClean="0"/>
              <a:t>Large Chart</a:t>
            </a:r>
            <a:endParaRPr lang="en-US" dirty="0"/>
          </a:p>
        </p:txBody>
      </p:sp>
      <p:sp>
        <p:nvSpPr>
          <p:cNvPr id="7" name="TextBox 6"/>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84296270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smtClean="0"/>
              <a:t>Small Chart</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324766884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smtClean="0"/>
              <a:t>Large Chart</a:t>
            </a:r>
            <a:endParaRPr lang="en-US" dirty="0"/>
          </a:p>
        </p:txBody>
      </p:sp>
      <p:sp>
        <p:nvSpPr>
          <p:cNvPr id="7" name="TextBox 6"/>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425545131"/>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smtClean="0"/>
              <a:t>Small SmartArt Graphic</a:t>
            </a:r>
            <a:endParaRPr lang="en-US" dirty="0"/>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35069002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smtClean="0"/>
              <a:t>Large SmartArt Graphic</a:t>
            </a:r>
            <a:endParaRPr lang="en-US" dirty="0"/>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88300908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628650" y="1228726"/>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09295214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4261281" y="1266932"/>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3"/>
          <p:cNvSpPr>
            <a:spLocks noGrp="1"/>
          </p:cNvSpPr>
          <p:nvPr>
            <p:ph type="pic" sz="quarter" idx="13" hasCustomPrompt="1"/>
          </p:nvPr>
        </p:nvSpPr>
        <p:spPr>
          <a:xfrm>
            <a:off x="173184"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sp>
        <p:nvSpPr>
          <p:cNvPr id="11" name="TextBox 10"/>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91251886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5064781"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190939" y="1266340"/>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826074787"/>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Medium Image</a:t>
            </a:r>
            <a:endParaRPr lang="en-US" dirty="0"/>
          </a:p>
        </p:txBody>
      </p:sp>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460954157"/>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Content Placeholder 2"/>
          <p:cNvSpPr>
            <a:spLocks noGrp="1"/>
          </p:cNvSpPr>
          <p:nvPr>
            <p:ph idx="1" hasCustomPrompt="1"/>
          </p:nvPr>
        </p:nvSpPr>
        <p:spPr>
          <a:xfrm>
            <a:off x="4261281" y="1266932"/>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smtClean="0"/>
              <a:t>Medium Image</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418553309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Content Placeholder 2"/>
          <p:cNvSpPr>
            <a:spLocks noGrp="1"/>
          </p:cNvSpPr>
          <p:nvPr>
            <p:ph idx="1" hasCustomPrompt="1"/>
          </p:nvPr>
        </p:nvSpPr>
        <p:spPr>
          <a:xfrm>
            <a:off x="191771" y="1321534"/>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13" hasCustomPrompt="1"/>
          </p:nvPr>
        </p:nvSpPr>
        <p:spPr>
          <a:xfrm>
            <a:off x="5029270"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smtClean="0"/>
              <a:t>Medium Image</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1066094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smtClean="0"/>
              <a:t>Small SmartArt Graphic</a:t>
            </a:r>
            <a:endParaRPr lang="en-US" dirty="0"/>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413825071"/>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solidFill>
                  <a:srgbClr val="1F497D"/>
                </a:solidFill>
              </a:rPr>
              <a:pPr/>
              <a:t>‹#›</a:t>
            </a:fld>
            <a:endParaRPr lang="en-US" sz="900">
              <a:solidFill>
                <a:srgbClr val="1F497D"/>
              </a:solidFill>
            </a:endParaRPr>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Large Image</a:t>
            </a:r>
            <a:endParaRPr lang="en-US" dirty="0"/>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0407625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No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412743802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Image</a:t>
            </a:r>
            <a:endParaRPr lang="en-US" dirty="0"/>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65918597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823911" y="2722627"/>
            <a:ext cx="4793719"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Name of Event | Master subtitle style (date)</a:t>
            </a:r>
            <a:endParaRPr lang="en-US" dirty="0"/>
          </a:p>
        </p:txBody>
      </p:sp>
      <p:sp>
        <p:nvSpPr>
          <p:cNvPr id="21" name="Text Placeholder 20"/>
          <p:cNvSpPr>
            <a:spLocks noGrp="1"/>
          </p:cNvSpPr>
          <p:nvPr>
            <p:ph type="body" sz="quarter" idx="10" hasCustomPrompt="1"/>
          </p:nvPr>
        </p:nvSpPr>
        <p:spPr>
          <a:xfrm>
            <a:off x="4008438" y="4029075"/>
            <a:ext cx="4611687" cy="369888"/>
          </a:xfrm>
        </p:spPr>
        <p:txBody>
          <a:bodyPr>
            <a:noAutofit/>
          </a:bodyPr>
          <a:lstStyle>
            <a:lvl1pPr marL="0" indent="0" algn="r">
              <a:buNone/>
              <a:defRPr sz="1800">
                <a:solidFill>
                  <a:srgbClr val="1F497D"/>
                </a:solidFill>
                <a:latin typeface="Arial"/>
                <a:cs typeface="Arial"/>
              </a:defRPr>
            </a:lvl1pPr>
            <a:lvl2pPr algn="r">
              <a:defRPr sz="1800">
                <a:latin typeface="Arial"/>
                <a:cs typeface="Arial"/>
              </a:defRPr>
            </a:lvl2pPr>
            <a:lvl3pPr algn="r">
              <a:defRPr sz="1800">
                <a:latin typeface="Arial"/>
                <a:cs typeface="Arial"/>
              </a:defRPr>
            </a:lvl3pPr>
            <a:lvl4pPr algn="r">
              <a:defRPr sz="1800">
                <a:latin typeface="Arial"/>
                <a:cs typeface="Arial"/>
              </a:defRPr>
            </a:lvl4pPr>
            <a:lvl5pPr algn="r">
              <a:defRPr sz="1800">
                <a:latin typeface="Arial"/>
                <a:cs typeface="Arial"/>
              </a:defRPr>
            </a:lvl5pPr>
          </a:lstStyle>
          <a:p>
            <a:pPr lvl="0"/>
            <a:r>
              <a:rPr lang="en-US" dirty="0" smtClean="0"/>
              <a:t>Presenter Name</a:t>
            </a:r>
            <a:endParaRPr lang="en-US" dirty="0"/>
          </a:p>
        </p:txBody>
      </p:sp>
    </p:spTree>
    <p:extLst>
      <p:ext uri="{BB962C8B-B14F-4D97-AF65-F5344CB8AC3E}">
        <p14:creationId xmlns:p14="http://schemas.microsoft.com/office/powerpoint/2010/main" val="16693195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marL="1371600" indent="0">
              <a:buNone/>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4" name="TextBox 3"/>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57153694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smtClean="0"/>
              <a:t>Text slide – long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TextBox 6"/>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43689850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smtClean="0"/>
              <a:t>Small Chart</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314480837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smtClean="0"/>
              <a:t>Large Chart</a:t>
            </a:r>
            <a:endParaRPr lang="en-US" dirty="0"/>
          </a:p>
        </p:txBody>
      </p:sp>
      <p:sp>
        <p:nvSpPr>
          <p:cNvPr id="7" name="TextBox 6"/>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84148054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smtClean="0"/>
              <a:t>Small SmartArt Graphic</a:t>
            </a:r>
            <a:endParaRPr lang="en-US" dirty="0"/>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62266849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smtClean="0"/>
              <a:t>Large SmartArt Graphic</a:t>
            </a:r>
            <a:endParaRPr lang="en-US" dirty="0"/>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9533029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smtClean="0"/>
              <a:t>Large SmartArt Graphic</a:t>
            </a:r>
            <a:endParaRPr lang="en-US" dirty="0"/>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13825234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628650" y="1228726"/>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75302522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4261281" y="1266932"/>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3"/>
          <p:cNvSpPr>
            <a:spLocks noGrp="1"/>
          </p:cNvSpPr>
          <p:nvPr>
            <p:ph type="pic" sz="quarter" idx="13" hasCustomPrompt="1"/>
          </p:nvPr>
        </p:nvSpPr>
        <p:spPr>
          <a:xfrm>
            <a:off x="173184"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sp>
        <p:nvSpPr>
          <p:cNvPr id="11" name="TextBox 10"/>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27619671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5064781"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190939" y="1266340"/>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17540023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Medium Image</a:t>
            </a:r>
            <a:endParaRPr lang="en-US" dirty="0"/>
          </a:p>
        </p:txBody>
      </p:sp>
      <p:sp>
        <p:nvSpPr>
          <p:cNvPr id="8" name="TextBox 7"/>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70913902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Content Placeholder 2"/>
          <p:cNvSpPr>
            <a:spLocks noGrp="1"/>
          </p:cNvSpPr>
          <p:nvPr>
            <p:ph idx="1" hasCustomPrompt="1"/>
          </p:nvPr>
        </p:nvSpPr>
        <p:spPr>
          <a:xfrm>
            <a:off x="4261281" y="1266932"/>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smtClean="0"/>
              <a:t>Medium Image</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1941917673"/>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8" name="Content Placeholder 2"/>
          <p:cNvSpPr>
            <a:spLocks noGrp="1"/>
          </p:cNvSpPr>
          <p:nvPr>
            <p:ph idx="1" hasCustomPrompt="1"/>
          </p:nvPr>
        </p:nvSpPr>
        <p:spPr>
          <a:xfrm>
            <a:off x="191771" y="1321534"/>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13" hasCustomPrompt="1"/>
          </p:nvPr>
        </p:nvSpPr>
        <p:spPr>
          <a:xfrm>
            <a:off x="5029270"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smtClean="0"/>
              <a:t>Medium Image</a:t>
            </a:r>
            <a:endParaRPr lang="en-US" dirty="0"/>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408325636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solidFill>
                  <a:srgbClr val="1F497D"/>
                </a:solidFill>
              </a:rPr>
              <a:pPr/>
              <a:t>‹#›</a:t>
            </a:fld>
            <a:endParaRPr lang="en-US" sz="900">
              <a:solidFill>
                <a:srgbClr val="1F497D"/>
              </a:solidFill>
            </a:endParaRPr>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Large Image</a:t>
            </a:r>
            <a:endParaRPr lang="en-US" dirty="0"/>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1618886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No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378449720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Image</a:t>
            </a:r>
            <a:endParaRPr lang="en-US" dirty="0"/>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defTabSz="914400"/>
            <a:r>
              <a:rPr lang="en-US" sz="1400" i="1" dirty="0" smtClean="0">
                <a:solidFill>
                  <a:srgbClr val="FFFFFF"/>
                </a:solidFill>
                <a:cs typeface="Times New Roman"/>
              </a:rPr>
              <a:t>Transportation</a:t>
            </a:r>
            <a:endParaRPr lang="en-US" sz="1400" i="1" dirty="0">
              <a:solidFill>
                <a:srgbClr val="FFFFFF"/>
              </a:solidFill>
              <a:cs typeface="Times New Roman"/>
            </a:endParaRPr>
          </a:p>
        </p:txBody>
      </p:sp>
    </p:spTree>
    <p:extLst>
      <p:ext uri="{BB962C8B-B14F-4D97-AF65-F5344CB8AC3E}">
        <p14:creationId xmlns:p14="http://schemas.microsoft.com/office/powerpoint/2010/main" val="68297326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823911" y="2722627"/>
            <a:ext cx="4793719"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Name of Event | Master subtitle style (date)</a:t>
            </a:r>
            <a:endParaRPr lang="en-US" dirty="0"/>
          </a:p>
        </p:txBody>
      </p:sp>
      <p:sp>
        <p:nvSpPr>
          <p:cNvPr id="21" name="Text Placeholder 20"/>
          <p:cNvSpPr>
            <a:spLocks noGrp="1"/>
          </p:cNvSpPr>
          <p:nvPr>
            <p:ph type="body" sz="quarter" idx="10" hasCustomPrompt="1"/>
          </p:nvPr>
        </p:nvSpPr>
        <p:spPr>
          <a:xfrm>
            <a:off x="4008438" y="4029075"/>
            <a:ext cx="4611687" cy="369888"/>
          </a:xfrm>
        </p:spPr>
        <p:txBody>
          <a:bodyPr>
            <a:noAutofit/>
          </a:bodyPr>
          <a:lstStyle>
            <a:lvl1pPr marL="0" indent="0" algn="r">
              <a:buNone/>
              <a:defRPr sz="1800">
                <a:solidFill>
                  <a:srgbClr val="1F497D"/>
                </a:solidFill>
                <a:latin typeface="Arial"/>
                <a:cs typeface="Arial"/>
              </a:defRPr>
            </a:lvl1pPr>
            <a:lvl2pPr algn="r">
              <a:defRPr sz="1800">
                <a:latin typeface="Arial"/>
                <a:cs typeface="Arial"/>
              </a:defRPr>
            </a:lvl2pPr>
            <a:lvl3pPr algn="r">
              <a:defRPr sz="1800">
                <a:latin typeface="Arial"/>
                <a:cs typeface="Arial"/>
              </a:defRPr>
            </a:lvl3pPr>
            <a:lvl4pPr algn="r">
              <a:defRPr sz="1800">
                <a:latin typeface="Arial"/>
                <a:cs typeface="Arial"/>
              </a:defRPr>
            </a:lvl4pPr>
            <a:lvl5pPr algn="r">
              <a:defRPr sz="1800">
                <a:latin typeface="Arial"/>
                <a:cs typeface="Arial"/>
              </a:defRPr>
            </a:lvl5pPr>
          </a:lstStyle>
          <a:p>
            <a:pPr lvl="0"/>
            <a:r>
              <a:rPr lang="en-US" dirty="0" smtClean="0"/>
              <a:t>Presenter Name</a:t>
            </a:r>
            <a:endParaRPr lang="en-US" dirty="0"/>
          </a:p>
        </p:txBody>
      </p:sp>
    </p:spTree>
    <p:extLst>
      <p:ext uri="{BB962C8B-B14F-4D97-AF65-F5344CB8AC3E}">
        <p14:creationId xmlns:p14="http://schemas.microsoft.com/office/powerpoint/2010/main" val="29511880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heme" Target="../theme/theme6.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theme" Target="../theme/theme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theme" Target="../theme/theme8.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theme" Target="../theme/theme9.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NCDOT_PowerPoint_Template_4-0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6942179"/>
      </p:ext>
    </p:extLst>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11F27F3A-B3E9-41ED-AF8F-A365F10BB65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642086871"/>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11F27F3A-B3E9-41ED-AF8F-A365F10BB65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1602459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11F27F3A-B3E9-41ED-AF8F-A365F10BB65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12842954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11F27F3A-B3E9-41ED-AF8F-A365F10BB65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17289863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11F27F3A-B3E9-41ED-AF8F-A365F10BB65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25682770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11F27F3A-B3E9-41ED-AF8F-A365F10BB65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20686134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11F27F3A-B3E9-41ED-AF8F-A365F10BB65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2404505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11F27F3A-B3E9-41ED-AF8F-A365F10BB65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00419578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3" Type="http://schemas.openxmlformats.org/officeDocument/2006/relationships/hyperlink" Target="mailto:pflanagan@eccog.org" TargetMode="External"/><Relationship Id="rId2" Type="http://schemas.openxmlformats.org/officeDocument/2006/relationships/notesSlide" Target="../notesSlides/notesSlide5.xml"/><Relationship Id="rId1" Type="http://schemas.openxmlformats.org/officeDocument/2006/relationships/slideLayout" Target="../slideLayouts/slideLayout84.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5840" y="2879016"/>
            <a:ext cx="4398886" cy="713497"/>
          </a:xfrm>
        </p:spPr>
        <p:txBody>
          <a:bodyPr>
            <a:normAutofit fontScale="90000"/>
          </a:bodyPr>
          <a:lstStyle/>
          <a:p>
            <a:r>
              <a:rPr lang="en-US" dirty="0" smtClean="0"/>
              <a:t>Lenoir </a:t>
            </a:r>
            <a:r>
              <a:rPr lang="en-US" dirty="0"/>
              <a:t>County Comprehensive Transportation Plan</a:t>
            </a:r>
          </a:p>
        </p:txBody>
      </p:sp>
      <p:sp>
        <p:nvSpPr>
          <p:cNvPr id="3" name="Subtitle 2"/>
          <p:cNvSpPr>
            <a:spLocks noGrp="1"/>
          </p:cNvSpPr>
          <p:nvPr>
            <p:ph type="subTitle" idx="1"/>
          </p:nvPr>
        </p:nvSpPr>
        <p:spPr>
          <a:xfrm>
            <a:off x="3595817" y="2415237"/>
            <a:ext cx="5021814" cy="614779"/>
          </a:xfrm>
        </p:spPr>
        <p:txBody>
          <a:bodyPr>
            <a:normAutofit/>
          </a:bodyPr>
          <a:lstStyle/>
          <a:p>
            <a:r>
              <a:rPr lang="en-US" sz="1400" dirty="0" smtClean="0">
                <a:solidFill>
                  <a:srgbClr val="FF0000"/>
                </a:solidFill>
              </a:rPr>
              <a:t>Lenoir County </a:t>
            </a:r>
            <a:r>
              <a:rPr lang="en-US" sz="1400" dirty="0" smtClean="0">
                <a:solidFill>
                  <a:srgbClr val="FF0000"/>
                </a:solidFill>
              </a:rPr>
              <a:t>Board of Commissioners, April 18, </a:t>
            </a:r>
            <a:r>
              <a:rPr lang="en-US" sz="1400" dirty="0" smtClean="0">
                <a:solidFill>
                  <a:srgbClr val="FF0000"/>
                </a:solidFill>
              </a:rPr>
              <a:t>2016</a:t>
            </a:r>
            <a:endParaRPr lang="en-US" sz="1400" dirty="0">
              <a:solidFill>
                <a:srgbClr val="FF0000"/>
              </a:solidFill>
            </a:endParaRPr>
          </a:p>
        </p:txBody>
      </p:sp>
      <p:sp>
        <p:nvSpPr>
          <p:cNvPr id="11" name="Text Placeholder 10"/>
          <p:cNvSpPr>
            <a:spLocks noGrp="1"/>
          </p:cNvSpPr>
          <p:nvPr>
            <p:ph type="body" sz="quarter" idx="10"/>
          </p:nvPr>
        </p:nvSpPr>
        <p:spPr>
          <a:xfrm>
            <a:off x="4013039" y="3702210"/>
            <a:ext cx="4611687" cy="463390"/>
          </a:xfrm>
        </p:spPr>
        <p:txBody>
          <a:bodyPr/>
          <a:lstStyle/>
          <a:p>
            <a:pPr algn="ctr"/>
            <a:r>
              <a:rPr lang="en-US" sz="1100" dirty="0" smtClean="0">
                <a:solidFill>
                  <a:schemeClr val="tx1">
                    <a:lumMod val="65000"/>
                    <a:lumOff val="35000"/>
                  </a:schemeClr>
                </a:solidFill>
                <a:latin typeface=""/>
              </a:rPr>
              <a:t>John A. (Andy) Bailey – Transportation Engineer</a:t>
            </a:r>
          </a:p>
          <a:p>
            <a:pPr algn="ctr"/>
            <a:r>
              <a:rPr lang="en-US" sz="1100" dirty="0" smtClean="0">
                <a:solidFill>
                  <a:schemeClr val="tx1">
                    <a:lumMod val="65000"/>
                    <a:lumOff val="35000"/>
                  </a:schemeClr>
                </a:solidFill>
                <a:latin typeface=""/>
              </a:rPr>
              <a:t>NCDOT – Transportation Planning Branch</a:t>
            </a:r>
            <a:endParaRPr lang="en-US" sz="1100" dirty="0">
              <a:solidFill>
                <a:schemeClr val="tx1">
                  <a:lumMod val="65000"/>
                  <a:lumOff val="35000"/>
                </a:schemeClr>
              </a:solidFill>
              <a:latin typeface=""/>
            </a:endParaRPr>
          </a:p>
        </p:txBody>
      </p:sp>
    </p:spTree>
    <p:extLst>
      <p:ext uri="{BB962C8B-B14F-4D97-AF65-F5344CB8AC3E}">
        <p14:creationId xmlns:p14="http://schemas.microsoft.com/office/powerpoint/2010/main" val="1798848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Kinston Comprehensive </a:t>
            </a:r>
            <a:r>
              <a:rPr lang="en-US" dirty="0"/>
              <a:t>Transportation Plan</a:t>
            </a:r>
          </a:p>
        </p:txBody>
      </p:sp>
      <p:sp>
        <p:nvSpPr>
          <p:cNvPr id="3" name="Content Placeholder 2"/>
          <p:cNvSpPr>
            <a:spLocks noGrp="1"/>
          </p:cNvSpPr>
          <p:nvPr>
            <p:ph idx="1"/>
          </p:nvPr>
        </p:nvSpPr>
        <p:spPr/>
        <p:txBody>
          <a:bodyPr/>
          <a:lstStyle/>
          <a:p>
            <a:r>
              <a:rPr lang="en-US" sz="2400" dirty="0"/>
              <a:t>Completed </a:t>
            </a:r>
            <a:r>
              <a:rPr lang="en-US" sz="2400" dirty="0" smtClean="0"/>
              <a:t>August 2007</a:t>
            </a:r>
          </a:p>
          <a:p>
            <a:endParaRPr lang="en-US" sz="2400" dirty="0"/>
          </a:p>
          <a:p>
            <a:r>
              <a:rPr lang="en-US" sz="2400" dirty="0"/>
              <a:t>Identifies multimodal projects and programs </a:t>
            </a:r>
            <a:r>
              <a:rPr lang="en-US" sz="2400" dirty="0" smtClean="0"/>
              <a:t>planned for population and employment estimates in 2030</a:t>
            </a:r>
          </a:p>
          <a:p>
            <a:endParaRPr lang="en-US" sz="2400" dirty="0"/>
          </a:p>
          <a:p>
            <a:r>
              <a:rPr lang="en-US" sz="2400" dirty="0" smtClean="0"/>
              <a:t>Only considers Kinston and immediate surrounding area</a:t>
            </a:r>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solidFill>
                  <a:srgbClr val="1F497D"/>
                </a:solidFill>
              </a:rPr>
              <a:pPr/>
              <a:t>2</a:t>
            </a:fld>
            <a:endParaRPr lang="en-US">
              <a:solidFill>
                <a:srgbClr val="1F497D"/>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91" y="5687468"/>
            <a:ext cx="1080579" cy="762147"/>
          </a:xfrm>
          <a:prstGeom prst="rect">
            <a:avLst/>
          </a:prstGeom>
        </p:spPr>
      </p:pic>
    </p:spTree>
    <p:extLst>
      <p:ext uri="{BB962C8B-B14F-4D97-AF65-F5344CB8AC3E}">
        <p14:creationId xmlns:p14="http://schemas.microsoft.com/office/powerpoint/2010/main" val="165839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CTP?</a:t>
            </a:r>
          </a:p>
        </p:txBody>
      </p:sp>
      <p:sp>
        <p:nvSpPr>
          <p:cNvPr id="3" name="Content Placeholder 2"/>
          <p:cNvSpPr>
            <a:spLocks noGrp="1"/>
          </p:cNvSpPr>
          <p:nvPr>
            <p:ph idx="1"/>
          </p:nvPr>
        </p:nvSpPr>
        <p:spPr/>
        <p:txBody>
          <a:bodyPr/>
          <a:lstStyle/>
          <a:p>
            <a:r>
              <a:rPr lang="en-US" sz="2400" dirty="0"/>
              <a:t>Comprehensive Transportation Plan</a:t>
            </a:r>
          </a:p>
          <a:p>
            <a:pPr lvl="1"/>
            <a:r>
              <a:rPr lang="en-US" dirty="0"/>
              <a:t>Long-Range Planning </a:t>
            </a:r>
          </a:p>
          <a:p>
            <a:pPr lvl="1"/>
            <a:r>
              <a:rPr lang="en-US" dirty="0"/>
              <a:t>Assists local governments in making transportation decisions</a:t>
            </a:r>
          </a:p>
          <a:p>
            <a:pPr lvl="1"/>
            <a:r>
              <a:rPr lang="en-US" dirty="0"/>
              <a:t>Participation</a:t>
            </a:r>
          </a:p>
          <a:p>
            <a:pPr lvl="1"/>
            <a:r>
              <a:rPr lang="en-US" dirty="0"/>
              <a:t>Local needs</a:t>
            </a:r>
          </a:p>
          <a:p>
            <a:pPr lvl="1"/>
            <a:r>
              <a:rPr lang="en-US" dirty="0"/>
              <a:t>Deficiencies and improvements</a:t>
            </a:r>
          </a:p>
          <a:p>
            <a:pPr lvl="1"/>
            <a:r>
              <a:rPr lang="en-US" dirty="0"/>
              <a:t>Recommendations are CONCEPTS </a:t>
            </a:r>
          </a:p>
          <a:p>
            <a:pPr lvl="1"/>
            <a:r>
              <a:rPr lang="en-US" dirty="0"/>
              <a:t>Not Fiscally Constrained</a:t>
            </a:r>
          </a:p>
          <a:p>
            <a:pPr lvl="1"/>
            <a:r>
              <a:rPr lang="en-US" dirty="0"/>
              <a:t>Multimodal Maps Adopted</a:t>
            </a:r>
          </a:p>
          <a:p>
            <a:pPr lvl="1"/>
            <a:r>
              <a:rPr lang="en-US" dirty="0" smtClean="0"/>
              <a:t>Time-Frame</a:t>
            </a:r>
          </a:p>
          <a:p>
            <a:pPr lvl="1"/>
            <a:r>
              <a:rPr lang="en-US" dirty="0"/>
              <a:t>CTP maps will include roadways, public transportation, rail, bicycle and pedestrian improvements and recommendations.</a:t>
            </a:r>
          </a:p>
          <a:p>
            <a:pPr lvl="1"/>
            <a:r>
              <a:rPr lang="en-US" dirty="0"/>
              <a:t>A CTP is </a:t>
            </a:r>
            <a:r>
              <a:rPr lang="en-US" dirty="0" smtClean="0"/>
              <a:t>developed typically </a:t>
            </a:r>
            <a:r>
              <a:rPr lang="en-US" dirty="0"/>
              <a:t>over a 18-month time frame</a:t>
            </a:r>
            <a:r>
              <a:rPr lang="en-US" dirty="0" smtClean="0"/>
              <a:t>.</a:t>
            </a:r>
          </a:p>
          <a:p>
            <a:pPr lvl="1"/>
            <a:r>
              <a:rPr lang="en-US" dirty="0"/>
              <a:t>A CTP is a long-range transportation plan for the next 25-30 years.</a:t>
            </a:r>
          </a:p>
          <a:p>
            <a:pPr lvl="1"/>
            <a:endParaRPr lang="en-US" dirty="0"/>
          </a:p>
          <a:p>
            <a:pPr lvl="1"/>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solidFill>
                  <a:srgbClr val="1F497D"/>
                </a:solidFill>
              </a:rPr>
              <a:pPr/>
              <a:t>3</a:t>
            </a:fld>
            <a:endParaRPr lang="en-US">
              <a:solidFill>
                <a:srgbClr val="1F497D"/>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64" y="5687468"/>
            <a:ext cx="1080579" cy="762147"/>
          </a:xfrm>
          <a:prstGeom prst="rect">
            <a:avLst/>
          </a:prstGeom>
        </p:spPr>
      </p:pic>
    </p:spTree>
    <p:extLst>
      <p:ext uri="{BB962C8B-B14F-4D97-AF65-F5344CB8AC3E}">
        <p14:creationId xmlns:p14="http://schemas.microsoft.com/office/powerpoint/2010/main" val="2079482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 CTP?</a:t>
            </a:r>
          </a:p>
        </p:txBody>
      </p:sp>
      <p:sp>
        <p:nvSpPr>
          <p:cNvPr id="3" name="Content Placeholder 2"/>
          <p:cNvSpPr>
            <a:spLocks noGrp="1"/>
          </p:cNvSpPr>
          <p:nvPr>
            <p:ph idx="1"/>
          </p:nvPr>
        </p:nvSpPr>
        <p:spPr/>
        <p:txBody>
          <a:bodyPr/>
          <a:lstStyle/>
          <a:p>
            <a:pPr>
              <a:buFont typeface="Arial" charset="0"/>
              <a:buChar char="•"/>
            </a:pPr>
            <a:r>
              <a:rPr lang="en-US" altLang="en-US" dirty="0"/>
              <a:t>Common long range </a:t>
            </a:r>
            <a:r>
              <a:rPr lang="en-US" altLang="en-US" dirty="0" smtClean="0"/>
              <a:t>vision</a:t>
            </a:r>
          </a:p>
          <a:p>
            <a:pPr>
              <a:buFont typeface="Arial" charset="0"/>
              <a:buChar char="•"/>
            </a:pPr>
            <a:endParaRPr lang="en-US" altLang="en-US" sz="800" dirty="0"/>
          </a:p>
          <a:p>
            <a:pPr>
              <a:buFont typeface="Arial" charset="0"/>
              <a:buChar char="•"/>
            </a:pPr>
            <a:r>
              <a:rPr lang="en-US" dirty="0"/>
              <a:t>Guide for future development and transportation </a:t>
            </a:r>
            <a:r>
              <a:rPr lang="en-US" dirty="0" smtClean="0"/>
              <a:t>decisions</a:t>
            </a:r>
          </a:p>
          <a:p>
            <a:pPr>
              <a:buFont typeface="Arial" charset="0"/>
              <a:buChar char="•"/>
            </a:pPr>
            <a:endParaRPr lang="en-US" sz="800" dirty="0"/>
          </a:p>
          <a:p>
            <a:pPr>
              <a:buFont typeface="Arial" charset="0"/>
              <a:buChar char="•"/>
            </a:pPr>
            <a:r>
              <a:rPr lang="en-US" dirty="0"/>
              <a:t>Better integration of transportation planning with land use </a:t>
            </a:r>
            <a:r>
              <a:rPr lang="en-US" dirty="0" smtClean="0"/>
              <a:t>planning</a:t>
            </a:r>
          </a:p>
          <a:p>
            <a:pPr>
              <a:buFont typeface="Arial" charset="0"/>
              <a:buChar char="•"/>
            </a:pPr>
            <a:endParaRPr lang="en-US" sz="800" dirty="0"/>
          </a:p>
          <a:p>
            <a:pPr>
              <a:buFont typeface="Arial" charset="0"/>
              <a:buChar char="•"/>
            </a:pPr>
            <a:r>
              <a:rPr lang="en-US" dirty="0"/>
              <a:t>Minimization of impacts to the natural and human </a:t>
            </a:r>
            <a:r>
              <a:rPr lang="en-US" dirty="0" smtClean="0"/>
              <a:t>environment</a:t>
            </a:r>
          </a:p>
          <a:p>
            <a:pPr>
              <a:buFont typeface="Arial" charset="0"/>
              <a:buChar char="•"/>
            </a:pPr>
            <a:endParaRPr lang="en-US" sz="800" dirty="0"/>
          </a:p>
          <a:p>
            <a:pPr>
              <a:buFont typeface="Arial" charset="0"/>
              <a:buChar char="•"/>
            </a:pPr>
            <a:r>
              <a:rPr lang="en-US" dirty="0"/>
              <a:t>Stronger ties to local </a:t>
            </a:r>
            <a:r>
              <a:rPr lang="en-US" dirty="0" smtClean="0"/>
              <a:t>priorities</a:t>
            </a:r>
          </a:p>
          <a:p>
            <a:pPr>
              <a:buFont typeface="Arial" charset="0"/>
              <a:buChar char="•"/>
            </a:pPr>
            <a:endParaRPr lang="en-US" sz="800" dirty="0"/>
          </a:p>
          <a:p>
            <a:r>
              <a:rPr lang="en-US" dirty="0" smtClean="0"/>
              <a:t>Potential reduced project costs</a:t>
            </a:r>
          </a:p>
          <a:p>
            <a:endParaRPr lang="en-US" sz="800" dirty="0"/>
          </a:p>
          <a:p>
            <a:pPr>
              <a:buFont typeface="Arial" charset="0"/>
              <a:buChar char="•"/>
            </a:pPr>
            <a:r>
              <a:rPr lang="en-US" dirty="0" smtClean="0"/>
              <a:t>Detailed </a:t>
            </a:r>
            <a:r>
              <a:rPr lang="en-US" dirty="0"/>
              <a:t>project information for Programming and Project Development</a:t>
            </a:r>
          </a:p>
          <a:p>
            <a:pPr marL="0" indent="0">
              <a:buNone/>
            </a:pPr>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solidFill>
                  <a:srgbClr val="1F497D"/>
                </a:solidFill>
              </a:rPr>
              <a:pPr/>
              <a:t>4</a:t>
            </a:fld>
            <a:endParaRPr lang="en-US">
              <a:solidFill>
                <a:srgbClr val="1F497D"/>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77" y="5687468"/>
            <a:ext cx="1080579" cy="762147"/>
          </a:xfrm>
          <a:prstGeom prst="rect">
            <a:avLst/>
          </a:prstGeom>
        </p:spPr>
      </p:pic>
    </p:spTree>
    <p:extLst>
      <p:ext uri="{BB962C8B-B14F-4D97-AF65-F5344CB8AC3E}">
        <p14:creationId xmlns:p14="http://schemas.microsoft.com/office/powerpoint/2010/main" val="3620769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CTP PROCESS INVOLVE?</a:t>
            </a:r>
          </a:p>
        </p:txBody>
      </p:sp>
      <p:pic>
        <p:nvPicPr>
          <p:cNvPr id="5" name="Content Placeholder 4"/>
          <p:cNvPicPr>
            <a:picLocks noGrp="1" noChangeAspect="1"/>
          </p:cNvPicPr>
          <p:nvPr>
            <p:ph idx="1"/>
          </p:nvPr>
        </p:nvPicPr>
        <p:blipFill>
          <a:blip r:embed="rId3"/>
          <a:stretch>
            <a:fillRect/>
          </a:stretch>
        </p:blipFill>
        <p:spPr>
          <a:xfrm>
            <a:off x="689293" y="1228725"/>
            <a:ext cx="7929380" cy="5220890"/>
          </a:xfrm>
          <a:prstGeom prst="rect">
            <a:avLst/>
          </a:prstGeom>
        </p:spPr>
      </p:pic>
      <p:sp>
        <p:nvSpPr>
          <p:cNvPr id="4" name="Slide Number Placeholder 3"/>
          <p:cNvSpPr>
            <a:spLocks noGrp="1"/>
          </p:cNvSpPr>
          <p:nvPr>
            <p:ph type="sldNum" sz="quarter" idx="12"/>
          </p:nvPr>
        </p:nvSpPr>
        <p:spPr/>
        <p:txBody>
          <a:bodyPr/>
          <a:lstStyle/>
          <a:p>
            <a:fld id="{11F27F3A-B3E9-41ED-AF8F-A365F10BB65F}" type="slidenum">
              <a:rPr lang="en-US" smtClean="0">
                <a:solidFill>
                  <a:srgbClr val="1F497D"/>
                </a:solidFill>
              </a:rPr>
              <a:pPr/>
              <a:t>5</a:t>
            </a:fld>
            <a:endParaRPr lang="en-US">
              <a:solidFill>
                <a:srgbClr val="1F497D"/>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677" y="5687468"/>
            <a:ext cx="1080579" cy="762147"/>
          </a:xfrm>
          <a:prstGeom prst="rect">
            <a:avLst/>
          </a:prstGeom>
        </p:spPr>
      </p:pic>
    </p:spTree>
    <p:extLst>
      <p:ext uri="{BB962C8B-B14F-4D97-AF65-F5344CB8AC3E}">
        <p14:creationId xmlns:p14="http://schemas.microsoft.com/office/powerpoint/2010/main" val="3298324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involved in the CTP Process?</a:t>
            </a:r>
          </a:p>
        </p:txBody>
      </p:sp>
      <p:sp>
        <p:nvSpPr>
          <p:cNvPr id="3" name="Content Placeholder 2"/>
          <p:cNvSpPr>
            <a:spLocks noGrp="1"/>
          </p:cNvSpPr>
          <p:nvPr>
            <p:ph idx="1"/>
          </p:nvPr>
        </p:nvSpPr>
        <p:spPr>
          <a:xfrm>
            <a:off x="628650" y="1228728"/>
            <a:ext cx="4610615" cy="5019673"/>
          </a:xfrm>
        </p:spPr>
        <p:txBody>
          <a:bodyPr numCol="2"/>
          <a:lstStyle/>
          <a:p>
            <a:r>
              <a:rPr lang="en-US" dirty="0"/>
              <a:t>Lenoir </a:t>
            </a:r>
            <a:r>
              <a:rPr lang="en-US" dirty="0" smtClean="0"/>
              <a:t>County</a:t>
            </a:r>
          </a:p>
          <a:p>
            <a:endParaRPr lang="en-US" dirty="0"/>
          </a:p>
          <a:p>
            <a:r>
              <a:rPr lang="en-US" dirty="0"/>
              <a:t>Local municipal </a:t>
            </a:r>
            <a:r>
              <a:rPr lang="en-US" dirty="0" smtClean="0"/>
              <a:t>governments</a:t>
            </a:r>
          </a:p>
          <a:p>
            <a:endParaRPr lang="en-US" dirty="0"/>
          </a:p>
          <a:p>
            <a:r>
              <a:rPr lang="en-US" dirty="0"/>
              <a:t>School </a:t>
            </a:r>
            <a:r>
              <a:rPr lang="en-US" dirty="0" smtClean="0"/>
              <a:t>system</a:t>
            </a:r>
          </a:p>
          <a:p>
            <a:endParaRPr lang="en-US" dirty="0"/>
          </a:p>
          <a:p>
            <a:r>
              <a:rPr lang="en-US" dirty="0"/>
              <a:t>Parks &amp; </a:t>
            </a:r>
            <a:r>
              <a:rPr lang="en-US" dirty="0" smtClean="0"/>
              <a:t>Recreation</a:t>
            </a:r>
          </a:p>
          <a:p>
            <a:endParaRPr lang="en-US" dirty="0"/>
          </a:p>
          <a:p>
            <a:r>
              <a:rPr lang="en-US" dirty="0" smtClean="0"/>
              <a:t>Transit</a:t>
            </a:r>
          </a:p>
          <a:p>
            <a:endParaRPr lang="en-US" dirty="0"/>
          </a:p>
          <a:p>
            <a:r>
              <a:rPr lang="en-US" dirty="0" smtClean="0"/>
              <a:t>Emergency services			</a:t>
            </a:r>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solidFill>
                  <a:srgbClr val="1F497D"/>
                </a:solidFill>
              </a:rPr>
              <a:pPr/>
              <a:t>6</a:t>
            </a:fld>
            <a:endParaRPr lang="en-US">
              <a:solidFill>
                <a:srgbClr val="1F497D"/>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92" y="5687468"/>
            <a:ext cx="1080579" cy="762147"/>
          </a:xfrm>
          <a:prstGeom prst="rect">
            <a:avLst/>
          </a:prstGeom>
        </p:spPr>
      </p:pic>
      <p:sp>
        <p:nvSpPr>
          <p:cNvPr id="7" name="Content Placeholder 2"/>
          <p:cNvSpPr txBox="1">
            <a:spLocks/>
          </p:cNvSpPr>
          <p:nvPr/>
        </p:nvSpPr>
        <p:spPr>
          <a:xfrm>
            <a:off x="4673428" y="1228727"/>
            <a:ext cx="4470572" cy="5019673"/>
          </a:xfrm>
          <a:prstGeom prst="rect">
            <a:avLst/>
          </a:prstGeom>
        </p:spPr>
        <p:txBody>
          <a:bodyPr vert="horz" lIns="91440" tIns="45720" rIns="91440" bIns="45720" numCol="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rgbClr val="77859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Community </a:t>
            </a:r>
            <a:r>
              <a:rPr lang="en-US" dirty="0" smtClean="0"/>
              <a:t>college</a:t>
            </a:r>
          </a:p>
          <a:p>
            <a:endParaRPr lang="en-US" dirty="0"/>
          </a:p>
          <a:p>
            <a:r>
              <a:rPr lang="en-US" dirty="0"/>
              <a:t>Health </a:t>
            </a:r>
            <a:r>
              <a:rPr lang="en-US" dirty="0" smtClean="0"/>
              <a:t>Department</a:t>
            </a:r>
          </a:p>
          <a:p>
            <a:endParaRPr lang="en-US" dirty="0"/>
          </a:p>
          <a:p>
            <a:r>
              <a:rPr lang="en-US" dirty="0"/>
              <a:t>Planning &amp; </a:t>
            </a:r>
            <a:r>
              <a:rPr lang="en-US" dirty="0" smtClean="0"/>
              <a:t>Development</a:t>
            </a:r>
          </a:p>
          <a:p>
            <a:endParaRPr lang="en-US" dirty="0"/>
          </a:p>
          <a:p>
            <a:r>
              <a:rPr lang="en-US" dirty="0"/>
              <a:t>Global </a:t>
            </a:r>
            <a:r>
              <a:rPr lang="en-US" dirty="0" smtClean="0"/>
              <a:t>TransPark</a:t>
            </a:r>
          </a:p>
          <a:p>
            <a:endParaRPr lang="en-US" dirty="0"/>
          </a:p>
          <a:p>
            <a:r>
              <a:rPr lang="en-US" dirty="0" smtClean="0"/>
              <a:t>NCDOT</a:t>
            </a:r>
          </a:p>
          <a:p>
            <a:endParaRPr lang="en-US" dirty="0"/>
          </a:p>
          <a:p>
            <a:r>
              <a:rPr lang="en-US" dirty="0" smtClean="0"/>
              <a:t>Public		</a:t>
            </a:r>
            <a:endParaRPr lang="en-US" dirty="0"/>
          </a:p>
        </p:txBody>
      </p:sp>
    </p:spTree>
    <p:extLst>
      <p:ext uri="{BB962C8B-B14F-4D97-AF65-F5344CB8AC3E}">
        <p14:creationId xmlns:p14="http://schemas.microsoft.com/office/powerpoint/2010/main" val="3299283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FACTORS NEED TO BE STUDIED?</a:t>
            </a:r>
          </a:p>
        </p:txBody>
      </p:sp>
      <p:sp>
        <p:nvSpPr>
          <p:cNvPr id="3" name="Content Placeholder 2"/>
          <p:cNvSpPr>
            <a:spLocks noGrp="1"/>
          </p:cNvSpPr>
          <p:nvPr>
            <p:ph idx="1"/>
          </p:nvPr>
        </p:nvSpPr>
        <p:spPr/>
        <p:txBody>
          <a:bodyPr/>
          <a:lstStyle/>
          <a:p>
            <a:pPr marL="285750" indent="-285750">
              <a:defRPr/>
            </a:pPr>
            <a:r>
              <a:rPr lang="en-US" sz="2200" dirty="0" smtClean="0"/>
              <a:t>Safety</a:t>
            </a:r>
          </a:p>
          <a:p>
            <a:pPr marL="285750" indent="-285750">
              <a:defRPr/>
            </a:pPr>
            <a:endParaRPr lang="en-US" sz="2200" dirty="0"/>
          </a:p>
          <a:p>
            <a:pPr marL="285750" indent="-285750">
              <a:defRPr/>
            </a:pPr>
            <a:r>
              <a:rPr lang="en-US" sz="2200" dirty="0"/>
              <a:t>Connectivity and </a:t>
            </a:r>
            <a:r>
              <a:rPr lang="en-US" sz="2200" dirty="0" smtClean="0"/>
              <a:t>Mobility</a:t>
            </a:r>
          </a:p>
          <a:p>
            <a:pPr marL="285750" indent="-285750">
              <a:defRPr/>
            </a:pPr>
            <a:endParaRPr lang="en-US" sz="2200" dirty="0"/>
          </a:p>
          <a:p>
            <a:pPr marL="285750" indent="-285750">
              <a:defRPr/>
            </a:pPr>
            <a:r>
              <a:rPr lang="en-US" sz="2200" dirty="0" smtClean="0"/>
              <a:t>Traffic</a:t>
            </a:r>
          </a:p>
          <a:p>
            <a:pPr marL="285750" indent="-285750">
              <a:defRPr/>
            </a:pPr>
            <a:endParaRPr lang="en-US" sz="2200" dirty="0"/>
          </a:p>
          <a:p>
            <a:pPr marL="285750" indent="-285750">
              <a:defRPr/>
            </a:pPr>
            <a:r>
              <a:rPr lang="en-US" sz="2200" dirty="0"/>
              <a:t>North Carolina Strategic Transportation Corridor </a:t>
            </a:r>
            <a:r>
              <a:rPr lang="en-US" sz="2200" dirty="0" smtClean="0"/>
              <a:t>Facilities</a:t>
            </a:r>
          </a:p>
          <a:p>
            <a:pPr marL="285750" indent="-285750">
              <a:defRPr/>
            </a:pPr>
            <a:endParaRPr lang="en-US" sz="2200" dirty="0"/>
          </a:p>
          <a:p>
            <a:pPr marL="285750" indent="-285750">
              <a:defRPr/>
            </a:pPr>
            <a:r>
              <a:rPr lang="en-US" sz="2200" dirty="0"/>
              <a:t>Federally Functionally Classified Roads</a:t>
            </a:r>
          </a:p>
          <a:p>
            <a:pPr marL="0" indent="0">
              <a:buNone/>
            </a:pPr>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solidFill>
                  <a:srgbClr val="1F497D"/>
                </a:solidFill>
              </a:rPr>
              <a:pPr/>
              <a:t>7</a:t>
            </a:fld>
            <a:endParaRPr lang="en-US">
              <a:solidFill>
                <a:srgbClr val="1F497D"/>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1" y="5555310"/>
            <a:ext cx="1080579" cy="762147"/>
          </a:xfrm>
          <a:prstGeom prst="rect">
            <a:avLst/>
          </a:prstGeom>
        </p:spPr>
      </p:pic>
    </p:spTree>
    <p:extLst>
      <p:ext uri="{BB962C8B-B14F-4D97-AF65-F5344CB8AC3E}">
        <p14:creationId xmlns:p14="http://schemas.microsoft.com/office/powerpoint/2010/main" val="1827741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Lenoir </a:t>
            </a:r>
            <a:r>
              <a:rPr lang="en-US" dirty="0"/>
              <a:t>County Growth Rate</a:t>
            </a:r>
          </a:p>
        </p:txBody>
      </p:sp>
      <p:sp>
        <p:nvSpPr>
          <p:cNvPr id="3" name="Content Placeholder 2"/>
          <p:cNvSpPr>
            <a:spLocks noGrp="1"/>
          </p:cNvSpPr>
          <p:nvPr>
            <p:ph idx="1"/>
          </p:nvPr>
        </p:nvSpPr>
        <p:spPr/>
        <p:txBody>
          <a:bodyPr/>
          <a:lstStyle/>
          <a:p>
            <a:pPr lvl="0"/>
            <a:r>
              <a:rPr lang="en-US" dirty="0"/>
              <a:t>The State of North Carolina as a whole is growing at 0.9% </a:t>
            </a:r>
            <a:r>
              <a:rPr lang="en-US" dirty="0" smtClean="0"/>
              <a:t>annually</a:t>
            </a:r>
          </a:p>
          <a:p>
            <a:pPr lvl="0"/>
            <a:endParaRPr lang="en-US" dirty="0"/>
          </a:p>
          <a:p>
            <a:pPr lvl="0"/>
            <a:r>
              <a:rPr lang="en-US" dirty="0"/>
              <a:t>Currently, </a:t>
            </a:r>
            <a:r>
              <a:rPr lang="en-US" dirty="0" smtClean="0"/>
              <a:t>Lenoir </a:t>
            </a:r>
            <a:r>
              <a:rPr lang="en-US" dirty="0"/>
              <a:t>County’s population is </a:t>
            </a:r>
            <a:r>
              <a:rPr lang="en-US" dirty="0" smtClean="0"/>
              <a:t>58,830</a:t>
            </a:r>
          </a:p>
          <a:p>
            <a:pPr lvl="0"/>
            <a:endParaRPr lang="en-US" dirty="0">
              <a:solidFill>
                <a:srgbClr val="FF0000"/>
              </a:solidFill>
            </a:endParaRPr>
          </a:p>
          <a:p>
            <a:pPr lvl="0"/>
            <a:r>
              <a:rPr lang="en-US" dirty="0"/>
              <a:t>According to the Office of State Budget and Management, </a:t>
            </a:r>
            <a:r>
              <a:rPr lang="en-US" dirty="0" smtClean="0"/>
              <a:t>Lenoir </a:t>
            </a:r>
            <a:r>
              <a:rPr lang="en-US" dirty="0"/>
              <a:t>County is </a:t>
            </a:r>
            <a:r>
              <a:rPr lang="en-US" dirty="0" smtClean="0"/>
              <a:t>declining </a:t>
            </a:r>
            <a:r>
              <a:rPr lang="en-US" dirty="0"/>
              <a:t>at </a:t>
            </a:r>
            <a:r>
              <a:rPr lang="en-US" dirty="0" smtClean="0"/>
              <a:t>1.1% annually</a:t>
            </a:r>
          </a:p>
          <a:p>
            <a:pPr lvl="0"/>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solidFill>
                  <a:srgbClr val="1F497D"/>
                </a:solidFill>
              </a:rPr>
              <a:pPr/>
              <a:t>8</a:t>
            </a:fld>
            <a:endParaRPr lang="en-US">
              <a:solidFill>
                <a:srgbClr val="1F497D"/>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1" y="5555310"/>
            <a:ext cx="1080579" cy="762147"/>
          </a:xfrm>
          <a:prstGeom prst="rect">
            <a:avLst/>
          </a:prstGeom>
        </p:spPr>
      </p:pic>
    </p:spTree>
    <p:extLst>
      <p:ext uri="{BB962C8B-B14F-4D97-AF65-F5344CB8AC3E}">
        <p14:creationId xmlns:p14="http://schemas.microsoft.com/office/powerpoint/2010/main" val="631140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pPr marL="0" indent="0" algn="ctr">
              <a:buNone/>
            </a:pPr>
            <a:r>
              <a:rPr lang="en-US" b="1" dirty="0" smtClean="0"/>
              <a:t>John A. (Andy) Bailey</a:t>
            </a:r>
            <a:endParaRPr lang="en-US" b="1" dirty="0"/>
          </a:p>
          <a:p>
            <a:pPr marL="0" indent="0" algn="ctr">
              <a:buNone/>
            </a:pPr>
            <a:r>
              <a:rPr lang="en-US" dirty="0" smtClean="0"/>
              <a:t>NCDOT – Transportation Planning Branch</a:t>
            </a:r>
            <a:endParaRPr lang="en-US" dirty="0"/>
          </a:p>
          <a:p>
            <a:pPr marL="0" indent="0" algn="ctr">
              <a:buNone/>
            </a:pPr>
            <a:r>
              <a:rPr lang="en-US" dirty="0" smtClean="0"/>
              <a:t>919-707-0991</a:t>
            </a:r>
            <a:endParaRPr lang="en-US" dirty="0"/>
          </a:p>
          <a:p>
            <a:pPr marL="0" indent="0" algn="ctr">
              <a:buNone/>
            </a:pPr>
            <a:r>
              <a:rPr lang="en-US" dirty="0" smtClean="0">
                <a:hlinkClick r:id="rId3"/>
              </a:rPr>
              <a:t>jabailey@ncdot.gov</a:t>
            </a:r>
            <a:endParaRPr lang="en-US" dirty="0"/>
          </a:p>
          <a:p>
            <a:pPr marL="0" indent="0" algn="ctr">
              <a:buNone/>
            </a:pPr>
            <a:endParaRPr lang="en-US" b="1" dirty="0" smtClean="0"/>
          </a:p>
          <a:p>
            <a:pPr marL="0" indent="0" algn="ctr">
              <a:buNone/>
            </a:pPr>
            <a:r>
              <a:rPr lang="en-US" b="1" dirty="0" smtClean="0"/>
              <a:t>Jamal Alavi, PE, CPM</a:t>
            </a:r>
            <a:endParaRPr lang="en-US" b="1" dirty="0"/>
          </a:p>
          <a:p>
            <a:pPr marL="0" indent="0" algn="ctr">
              <a:buNone/>
            </a:pPr>
            <a:r>
              <a:rPr lang="en-US" dirty="0" smtClean="0"/>
              <a:t>NCDOT – Transportation Planning Branch</a:t>
            </a:r>
            <a:endParaRPr lang="en-US" dirty="0"/>
          </a:p>
          <a:p>
            <a:pPr marL="0" indent="0" algn="ctr">
              <a:buNone/>
            </a:pPr>
            <a:r>
              <a:rPr lang="en-US" dirty="0" smtClean="0"/>
              <a:t>919-707-0970</a:t>
            </a:r>
            <a:endParaRPr lang="en-US" dirty="0"/>
          </a:p>
          <a:p>
            <a:pPr marL="0" indent="0" algn="ctr">
              <a:buNone/>
            </a:pPr>
            <a:r>
              <a:rPr lang="en-US" dirty="0" smtClean="0">
                <a:hlinkClick r:id="rId3"/>
              </a:rPr>
              <a:t>jalavi@ncdot.gov</a:t>
            </a:r>
            <a:endParaRPr lang="en-US" dirty="0"/>
          </a:p>
          <a:p>
            <a:pPr marL="0" indent="0" algn="ctr">
              <a:buNone/>
            </a:pPr>
            <a:endParaRPr lang="en-US" b="1" dirty="0"/>
          </a:p>
          <a:p>
            <a:pPr marL="0" indent="0" algn="ctr">
              <a:buNone/>
            </a:pPr>
            <a:r>
              <a:rPr lang="en-US" b="1" dirty="0" smtClean="0"/>
              <a:t>Patrick </a:t>
            </a:r>
            <a:r>
              <a:rPr lang="en-US" b="1" dirty="0"/>
              <a:t>Flanagan</a:t>
            </a:r>
          </a:p>
          <a:p>
            <a:pPr marL="0" indent="0" algn="ctr">
              <a:buNone/>
            </a:pPr>
            <a:r>
              <a:rPr lang="en-US" dirty="0" smtClean="0"/>
              <a:t>Eastern Carolina </a:t>
            </a:r>
            <a:r>
              <a:rPr lang="en-US" dirty="0"/>
              <a:t>RPO</a:t>
            </a:r>
          </a:p>
          <a:p>
            <a:pPr marL="0" indent="0" algn="ctr">
              <a:buNone/>
            </a:pPr>
            <a:r>
              <a:rPr lang="en-US" dirty="0"/>
              <a:t>252-638-3185 ext.3031</a:t>
            </a:r>
          </a:p>
          <a:p>
            <a:pPr marL="0" indent="0" algn="ctr">
              <a:buNone/>
            </a:pPr>
            <a:r>
              <a:rPr lang="en-US" dirty="0">
                <a:hlinkClick r:id="rId3"/>
              </a:rPr>
              <a:t>pflanagan@eccog.org</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solidFill>
                  <a:srgbClr val="1F497D"/>
                </a:solidFill>
              </a:rPr>
              <a:pPr/>
              <a:t>9</a:t>
            </a:fld>
            <a:endParaRPr lang="en-US">
              <a:solidFill>
                <a:srgbClr val="1F497D"/>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21" y="5555310"/>
            <a:ext cx="1080579" cy="762147"/>
          </a:xfrm>
          <a:prstGeom prst="rect">
            <a:avLst/>
          </a:prstGeom>
        </p:spPr>
      </p:pic>
    </p:spTree>
    <p:extLst>
      <p:ext uri="{BB962C8B-B14F-4D97-AF65-F5344CB8AC3E}">
        <p14:creationId xmlns:p14="http://schemas.microsoft.com/office/powerpoint/2010/main" val="3642779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First Gates CTP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dirty="0" smtClean="0">
            <a:solidFill>
              <a:srgbClr val="1F497D"/>
            </a:solidFill>
            <a:latin typeface="Arial"/>
            <a:cs typeface="Aria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dirty="0" smtClean="0">
            <a:solidFill>
              <a:srgbClr val="1F497D"/>
            </a:solidFill>
            <a:latin typeface="Arial"/>
            <a:cs typeface="Aria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dirty="0" smtClean="0">
            <a:solidFill>
              <a:srgbClr val="1F497D"/>
            </a:solidFill>
            <a:latin typeface="Arial"/>
            <a:cs typeface="Aria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dirty="0" smtClean="0">
            <a:solidFill>
              <a:srgbClr val="1F497D"/>
            </a:solidFill>
            <a:latin typeface="Arial"/>
            <a:cs typeface="Aria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dirty="0" smtClean="0">
            <a:solidFill>
              <a:srgbClr val="1F497D"/>
            </a:solidFill>
            <a:latin typeface="Arial"/>
            <a:cs typeface="Aria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dirty="0" smtClean="0">
            <a:solidFill>
              <a:srgbClr val="1F497D"/>
            </a:solidFill>
            <a:latin typeface="Arial"/>
            <a:cs typeface="Aria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8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dirty="0" smtClean="0">
            <a:solidFill>
              <a:srgbClr val="1F497D"/>
            </a:solidFill>
            <a:latin typeface="Arial"/>
            <a:cs typeface="Aria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9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dirty="0" smtClean="0">
            <a:solidFill>
              <a:srgbClr val="1F497D"/>
            </a:solidFill>
            <a:latin typeface="Arial"/>
            <a:cs typeface="Aria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16f00c2e-ac5c-418b-9f13-a0771dbd417d">CONNECT-627-1946</_dlc_DocId>
    <_dlc_DocIdUrl xmlns="16f00c2e-ac5c-418b-9f13-a0771dbd417d">
      <Url>https://connect.ncdot.gov/projects/planning/_layouts/15/DocIdRedir.aspx?ID=CONNECT-627-1946</Url>
      <Description>CONNECT-627-1946</Description>
    </_dlc_DocIdUrl>
    <Document_x0020_Category xmlns="82e4dbae-68f1-44b9-a9de-1019b054425c">Public Involvement</Document_x0020_Category>
    <DocumentSetDescription xmlns="http://schemas.microsoft.com/sharepoint/v3">The Lenoir County Comprehensive Transportation Plan (CTP) is a joint effort between Lenoir County, its municipalities, the Eastern Carolina Rural Planning Organization (ECRPO), and the NCDOT – Transportation Planning Division.  ***  
The CTP Maps and Recommendations were adopted by the municipalities and county on the following dates: Kinston (June 4, 2018), La Grange (June 4, 2018), Lenoir County Transportation Committee (June 6, 2018), Pink Hill (June 25, 2018), Lenoir County (July 16, 2018), and the Eastern Carolina RPO (July 19, 2018).  The North Carolina Board of Transportation Mutually Adopted the Lenoir County CTP on August 2, 2018.</DocumentSetDescription>
    <Document_x0020_Status xmlns="82e4dbae-68f1-44b9-a9de-1019b054425c">Final</Document_x0020_Status>
    <CTP_x0020_Status xmlns="82e4dbae-68f1-44b9-a9de-1019b054425c">Under Study</CTP_x0020_Status>
    <CTP_x0020_Type xmlns="82e4dbae-68f1-44b9-a9de-1019b054425c">County</CTP_x0020_Type>
    <Document_x0020_Type xmlns="82e4dbae-68f1-44b9-a9de-1019b054425c">Presentation</Document_x0020_Type>
    <URL xmlns="http://schemas.microsoft.com/sharepoint/v3">
      <Url xsi:nil="true"/>
      <Description xsi:nil="true"/>
    </URL>
    <County xmlns="084f7c45-40c1-4552-b9db-b0297b44ff26">
      <Value>Lenoir</Value>
    </County>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CEDC8B8849F0449BCA6697504E08346" ma:contentTypeVersion="48" ma:contentTypeDescription="Create a new document." ma:contentTypeScope="" ma:versionID="b917afdabad08df4e8c579886deb0c5e">
  <xsd:schema xmlns:xsd="http://www.w3.org/2001/XMLSchema" xmlns:xs="http://www.w3.org/2001/XMLSchema" xmlns:p="http://schemas.microsoft.com/office/2006/metadata/properties" xmlns:ns1="http://schemas.microsoft.com/sharepoint/v3" xmlns:ns2="82e4dbae-68f1-44b9-a9de-1019b054425c" xmlns:ns3="084f7c45-40c1-4552-b9db-b0297b44ff26" xmlns:ns4="16f00c2e-ac5c-418b-9f13-a0771dbd417d" targetNamespace="http://schemas.microsoft.com/office/2006/metadata/properties" ma:root="true" ma:fieldsID="2000c37600588d54536ee8b7025de04d" ns1:_="" ns2:_="" ns3:_="" ns4:_="">
    <xsd:import namespace="http://schemas.microsoft.com/sharepoint/v3"/>
    <xsd:import namespace="82e4dbae-68f1-44b9-a9de-1019b054425c"/>
    <xsd:import namespace="084f7c45-40c1-4552-b9db-b0297b44ff26"/>
    <xsd:import namespace="16f00c2e-ac5c-418b-9f13-a0771dbd417d"/>
    <xsd:element name="properties">
      <xsd:complexType>
        <xsd:sequence>
          <xsd:element name="documentManagement">
            <xsd:complexType>
              <xsd:all>
                <xsd:element ref="ns2:Document_x0020_Category" minOccurs="0"/>
                <xsd:element ref="ns2:Document_x0020_Status" minOccurs="0"/>
                <xsd:element ref="ns2:Document_x0020_Type" minOccurs="0"/>
                <xsd:element ref="ns1:DocumentSetDescription" minOccurs="0"/>
                <xsd:element ref="ns3:County" minOccurs="0"/>
                <xsd:element ref="ns2:CTP_x0020_Status" minOccurs="0"/>
                <xsd:element ref="ns2:CTP_x0020_Type" minOccurs="0"/>
                <xsd:element ref="ns4:_dlc_DocId" minOccurs="0"/>
                <xsd:element ref="ns4:_dlc_DocIdUrl" minOccurs="0"/>
                <xsd:element ref="ns4:_dlc_DocIdPersistId" minOccurs="0"/>
                <xsd:element ref="ns1:UR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5" nillable="true" ma:displayName="Description" ma:description="A description of the Document Set" ma:hidden="true" ma:internalName="DocumentSetDescription" ma:readOnly="false">
      <xsd:simpleType>
        <xsd:restriction base="dms:Note"/>
      </xsd:simpleType>
    </xsd:element>
    <xsd:element name="URL" ma:index="1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e4dbae-68f1-44b9-a9de-1019b054425c" elementFormDefault="qualified">
    <xsd:import namespace="http://schemas.microsoft.com/office/2006/documentManagement/types"/>
    <xsd:import namespace="http://schemas.microsoft.com/office/infopath/2007/PartnerControls"/>
    <xsd:element name="Document_x0020_Category" ma:index="2" nillable="true" ma:displayName="Document Category" ma:description="Where should this content appear on the public facing page?" ma:format="Dropdown" ma:internalName="Document_x0020_Category">
      <xsd:simpleType>
        <xsd:restriction base="dms:Choice">
          <xsd:enumeration value="Maps"/>
          <xsd:enumeration value="Report"/>
          <xsd:enumeration value="Data"/>
          <xsd:enumeration value="Public Involvement"/>
          <xsd:enumeration value="Resources"/>
        </xsd:restriction>
      </xsd:simpleType>
    </xsd:element>
    <xsd:element name="Document_x0020_Status" ma:index="3" nillable="true" ma:displayName="Document Status" ma:default="Draft" ma:format="Dropdown" ma:internalName="Document_x0020_Status">
      <xsd:simpleType>
        <xsd:restriction base="dms:Choice">
          <xsd:enumeration value="Draft"/>
          <xsd:enumeration value="Recommended"/>
          <xsd:enumeration value="Adopted"/>
          <xsd:enumeration value="Final"/>
        </xsd:restriction>
      </xsd:simpleType>
    </xsd:element>
    <xsd:element name="Document_x0020_Type" ma:index="4" nillable="true" ma:displayName="Document Type" ma:format="Dropdown" ma:internalName="Document_x0020_Type">
      <xsd:simpleType>
        <xsd:restriction base="dms:Choice">
          <xsd:enumeration value="1. Adoption Map"/>
          <xsd:enumeration value="2. Highway Map"/>
          <xsd:enumeration value="3. Public Transit &amp; Rail Map"/>
          <xsd:enumeration value="4. Bicycle Map"/>
          <xsd:enumeration value="5. Pedestrian Map"/>
          <xsd:enumeration value="Report"/>
          <xsd:enumeration value="Status Report"/>
          <xsd:enumeration value="Crash Map"/>
          <xsd:enumeration value="Deficiency Map"/>
          <xsd:enumeration value="Bridge Map"/>
          <xsd:enumeration value="Environmental Map"/>
          <xsd:enumeration value="Alternative Analysis Study"/>
          <xsd:enumeration value="Goals &amp; Vision"/>
          <xsd:enumeration value="Survey"/>
          <xsd:enumeration value="Agenda"/>
          <xsd:enumeration value="Minutes"/>
          <xsd:enumeration value="Handout"/>
          <xsd:enumeration value="Presentation"/>
          <xsd:enumeration value="Resolutions"/>
          <xsd:enumeration value="Bicycle and Pedestrian Maps"/>
          <xsd:enumeration value="Project Sheet"/>
          <xsd:enumeration value="Adoption Map"/>
          <xsd:enumeration value="​Highway Map"/>
          <xsd:enumeration value="Public Transit &amp; Rail Map"/>
        </xsd:restriction>
      </xsd:simpleType>
    </xsd:element>
    <xsd:element name="CTP_x0020_Status" ma:index="9" nillable="true" ma:displayName="CTP Status" ma:default="Completed" ma:description="Is the plan Completed or Under Study?" ma:format="Dropdown" ma:hidden="true" ma:internalName="CTP_x0020_Status" ma:readOnly="false">
      <xsd:simpleType>
        <xsd:restriction base="dms:Choice">
          <xsd:enumeration value="Completed"/>
          <xsd:enumeration value="Under Study"/>
        </xsd:restriction>
      </xsd:simpleType>
    </xsd:element>
    <xsd:element name="CTP_x0020_Type" ma:index="10" nillable="true" ma:displayName="CTP Type" ma:default="County" ma:format="Dropdown" ma:hidden="true" ma:internalName="CTP_x0020_Type" ma:readOnly="false">
      <xsd:simpleType>
        <xsd:restriction base="dms:Choice">
          <xsd:enumeration value="County"/>
          <xsd:enumeration value="Municipal"/>
          <xsd:enumeration value="MPO"/>
        </xsd:restriction>
      </xsd:simpleType>
    </xsd:element>
  </xsd:schema>
  <xsd:schema xmlns:xsd="http://www.w3.org/2001/XMLSchema" xmlns:xs="http://www.w3.org/2001/XMLSchema" xmlns:dms="http://schemas.microsoft.com/office/2006/documentManagement/types" xmlns:pc="http://schemas.microsoft.com/office/infopath/2007/PartnerControls" targetNamespace="084f7c45-40c1-4552-b9db-b0297b44ff26" elementFormDefault="qualified">
    <xsd:import namespace="http://schemas.microsoft.com/office/2006/documentManagement/types"/>
    <xsd:import namespace="http://schemas.microsoft.com/office/infopath/2007/PartnerControls"/>
    <xsd:element name="County" ma:index="8" nillable="true" ma:displayName="County" ma:description="Full List of NC Counties" ma:format="Dropdown" ma:hidden="true" ma:internalName="County" ma:readOnly="false">
      <xsd:complexType>
        <xsd:complexContent>
          <xsd:extension base="dms:MultiChoice">
            <xsd:sequence>
              <xsd:element name="Value" maxOccurs="unbounded" minOccurs="0" nillable="true">
                <xsd:simpleType>
                  <xsd:restriction base="dms:Choice">
                    <xsd:enumeration value="Alamance"/>
                    <xsd:enumeration value="Alexander"/>
                    <xsd:enumeration value="Alleghany"/>
                    <xsd:enumeration value="Anson"/>
                    <xsd:enumeration value="Ashe"/>
                    <xsd:enumeration value="Avery"/>
                    <xsd:enumeration value="Beaufort"/>
                    <xsd:enumeration value="Bertie"/>
                    <xsd:enumeration value="Bladen"/>
                    <xsd:enumeration value="Brunswick"/>
                    <xsd:enumeration value="Buncombe"/>
                    <xsd:enumeration value="Burke"/>
                    <xsd:enumeration value="Cabarrus"/>
                    <xsd:enumeration value="Caldwell"/>
                    <xsd:enumeration value="Camden"/>
                    <xsd:enumeration value="Carteret"/>
                    <xsd:enumeration value="Caswell"/>
                    <xsd:enumeration value="Catawba"/>
                    <xsd:enumeration value="Chatham"/>
                    <xsd:enumeration value="Cherokee"/>
                    <xsd:enumeration value="Chowan"/>
                    <xsd:enumeration value="Clay"/>
                    <xsd:enumeration value="Cleveland"/>
                    <xsd:enumeration value="Columbus"/>
                    <xsd:enumeration value="Craven"/>
                    <xsd:enumeration value="Cumberland"/>
                    <xsd:enumeration value="Currituck"/>
                    <xsd:enumeration value="Dare"/>
                    <xsd:enumeration value="Davidson"/>
                    <xsd:enumeration value="Davie"/>
                    <xsd:enumeration value="Duplin"/>
                    <xsd:enumeration value="Durham"/>
                    <xsd:enumeration value="Edgecombe"/>
                    <xsd:enumeration value="Forsyth"/>
                    <xsd:enumeration value="Franklin"/>
                    <xsd:enumeration value="Gaston"/>
                    <xsd:enumeration value="Gates"/>
                    <xsd:enumeration value="Graham"/>
                    <xsd:enumeration value="Granville"/>
                    <xsd:enumeration value="Greene"/>
                    <xsd:enumeration value="Guilford"/>
                    <xsd:enumeration value="Halifax"/>
                    <xsd:enumeration value="Harnett"/>
                    <xsd:enumeration value="Haywood"/>
                    <xsd:enumeration value="Henderson"/>
                    <xsd:enumeration value="Hertford"/>
                    <xsd:enumeration value="Hoke"/>
                    <xsd:enumeration value="Hyde"/>
                    <xsd:enumeration value="Iredell"/>
                    <xsd:enumeration value="Jackson"/>
                    <xsd:enumeration value="Johnston"/>
                    <xsd:enumeration value="Jones"/>
                    <xsd:enumeration value="Lee"/>
                    <xsd:enumeration value="Lenoir"/>
                    <xsd:enumeration value="Lincoln"/>
                    <xsd:enumeration value="Macon"/>
                    <xsd:enumeration value="Madison"/>
                    <xsd:enumeration value="Martin"/>
                    <xsd:enumeration value="McDowell"/>
                    <xsd:enumeration value="Mecklenburg"/>
                    <xsd:enumeration value="Mitchell"/>
                    <xsd:enumeration value="Montgomery"/>
                    <xsd:enumeration value="Moore"/>
                    <xsd:enumeration value="Nash"/>
                    <xsd:enumeration value="New Hanover"/>
                    <xsd:enumeration value="Northampton"/>
                    <xsd:enumeration value="Onslow"/>
                    <xsd:enumeration value="Orange"/>
                    <xsd:enumeration value="Pamlico"/>
                    <xsd:enumeration value="Pasquotank"/>
                    <xsd:enumeration value="Pender"/>
                    <xsd:enumeration value="Perquimans"/>
                    <xsd:enumeration value="Person"/>
                    <xsd:enumeration value="Pitt"/>
                    <xsd:enumeration value="Polk"/>
                    <xsd:enumeration value="Randolph"/>
                    <xsd:enumeration value="Richmond"/>
                    <xsd:enumeration value="Robeson"/>
                    <xsd:enumeration value="Rockingham"/>
                    <xsd:enumeration value="Rowan"/>
                    <xsd:enumeration value="Rutherford"/>
                    <xsd:enumeration value="Sampson"/>
                    <xsd:enumeration value="Scotland"/>
                    <xsd:enumeration value="Stanly"/>
                    <xsd:enumeration value="Stokes"/>
                    <xsd:enumeration value="Surry"/>
                    <xsd:enumeration value="Swain"/>
                    <xsd:enumeration value="Transylvania"/>
                    <xsd:enumeration value="Tyrrell"/>
                    <xsd:enumeration value="Union"/>
                    <xsd:enumeration value="Vance"/>
                    <xsd:enumeration value="Wake"/>
                    <xsd:enumeration value="Warren"/>
                    <xsd:enumeration value="Washington"/>
                    <xsd:enumeration value="Watauga"/>
                    <xsd:enumeration value="Wayne"/>
                    <xsd:enumeration value="Wilkes"/>
                    <xsd:enumeration value="Wilson"/>
                    <xsd:enumeration value="Yadkin"/>
                    <xsd:enumeration value="Yancey"/>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7ef604a7-ebc4-47af-96e9-7f1ad444f50a" ContentTypeId="0x0101" PreviousValue="false"/>
</file>

<file path=customXml/itemProps1.xml><?xml version="1.0" encoding="utf-8"?>
<ds:datastoreItem xmlns:ds="http://schemas.openxmlformats.org/officeDocument/2006/customXml" ds:itemID="{2E57F059-4D3A-4100-9C0C-A092BFFA4131}"/>
</file>

<file path=customXml/itemProps2.xml><?xml version="1.0" encoding="utf-8"?>
<ds:datastoreItem xmlns:ds="http://schemas.openxmlformats.org/officeDocument/2006/customXml" ds:itemID="{9400A9AD-6DF8-46DA-9DE8-ED4262E13A54}"/>
</file>

<file path=customXml/itemProps3.xml><?xml version="1.0" encoding="utf-8"?>
<ds:datastoreItem xmlns:ds="http://schemas.openxmlformats.org/officeDocument/2006/customXml" ds:itemID="{D7E95C67-553A-4477-8E46-006EF89D4D5E}"/>
</file>

<file path=customXml/itemProps4.xml><?xml version="1.0" encoding="utf-8"?>
<ds:datastoreItem xmlns:ds="http://schemas.openxmlformats.org/officeDocument/2006/customXml" ds:itemID="{181E1E1F-E95C-42A2-B27F-C2574A650A42}"/>
</file>

<file path=customXml/itemProps5.xml><?xml version="1.0" encoding="utf-8"?>
<ds:datastoreItem xmlns:ds="http://schemas.openxmlformats.org/officeDocument/2006/customXml" ds:itemID="{B936651F-85F1-48EE-B7B1-FD9B7FEA9624}"/>
</file>

<file path=docProps/app.xml><?xml version="1.0" encoding="utf-8"?>
<Properties xmlns="http://schemas.openxmlformats.org/officeDocument/2006/extended-properties" xmlns:vt="http://schemas.openxmlformats.org/officeDocument/2006/docPropsVTypes">
  <Template>First Gates CTP Presentation</Template>
  <TotalTime>791</TotalTime>
  <Words>404</Words>
  <Application>Microsoft Office PowerPoint</Application>
  <PresentationFormat>On-screen Show (4:3)</PresentationFormat>
  <Paragraphs>110</Paragraphs>
  <Slides>9</Slides>
  <Notes>5</Notes>
  <HiddenSlides>0</HiddenSlides>
  <MMClips>0</MMClips>
  <ScaleCrop>false</ScaleCrop>
  <HeadingPairs>
    <vt:vector size="4" baseType="variant">
      <vt:variant>
        <vt:lpstr>Theme</vt:lpstr>
      </vt:variant>
      <vt:variant>
        <vt:i4>9</vt:i4>
      </vt:variant>
      <vt:variant>
        <vt:lpstr>Slide Titles</vt:lpstr>
      </vt:variant>
      <vt:variant>
        <vt:i4>9</vt:i4>
      </vt:variant>
    </vt:vector>
  </HeadingPairs>
  <TitlesOfParts>
    <vt:vector size="18" baseType="lpstr">
      <vt:lpstr>First Gates CTP Presentation</vt:lpstr>
      <vt:lpstr>2_Office Theme</vt:lpstr>
      <vt:lpstr>3_Office Theme</vt:lpstr>
      <vt:lpstr>4_Office Theme</vt:lpstr>
      <vt:lpstr>5_Office Theme</vt:lpstr>
      <vt:lpstr>6_Office Theme</vt:lpstr>
      <vt:lpstr>7_Office Theme</vt:lpstr>
      <vt:lpstr>8_Office Theme</vt:lpstr>
      <vt:lpstr>9_Office Theme</vt:lpstr>
      <vt:lpstr>Lenoir County Comprehensive Transportation Plan</vt:lpstr>
      <vt:lpstr>Kinston Comprehensive Transportation Plan</vt:lpstr>
      <vt:lpstr>What is a CTP?</vt:lpstr>
      <vt:lpstr>Why a CTP?</vt:lpstr>
      <vt:lpstr>WHAT DOES THE CTP PROCESS INVOLVE?</vt:lpstr>
      <vt:lpstr>Who is involved in the CTP Process?</vt:lpstr>
      <vt:lpstr>WHAT FACTORS NEED TO BE STUDIED?</vt:lpstr>
      <vt:lpstr>Lenoir County Growth Rate</vt:lpstr>
      <vt:lpstr>QUESTIONS?</vt:lpstr>
    </vt:vector>
  </TitlesOfParts>
  <Company>N.C. Dept. of Transportation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Lenoir County CTP Initial Presentation 4-18-2016</dc:title>
  <dc:creator>Nazia Sarder</dc:creator>
  <cp:keywords>PowerPoint, template, option 3</cp:keywords>
  <cp:lastModifiedBy>Bailey, John A</cp:lastModifiedBy>
  <cp:revision>48</cp:revision>
  <cp:lastPrinted>2015-10-12T13:48:21Z</cp:lastPrinted>
  <dcterms:created xsi:type="dcterms:W3CDTF">2014-02-10T12:24:58Z</dcterms:created>
  <dcterms:modified xsi:type="dcterms:W3CDTF">2016-04-13T10:58:10Z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0x0101002CEDC8B8849F0449BCA6697504E08346</vt:lpwstr>
  </property>
  <property fmtid="{D5CDD505-2E9C-101B-9397-08002B2CF9AE}" pid="3" name="_dlc_DocIdItemGuid">
    <vt:lpwstr>bdef59b9-8078-4533-b7c4-1aec4b4e8f90</vt:lpwstr>
  </property>
  <property fmtid="{D5CDD505-2E9C-101B-9397-08002B2CF9AE}" pid="4" name="Order">
    <vt:r8>800</vt:r8>
  </property>
  <property fmtid="{D5CDD505-2E9C-101B-9397-08002B2CF9AE}" pid="5" name="_docset_NoMedatataSyncRequired">
    <vt:lpwstr>False</vt:lpwstr>
  </property>
</Properties>
</file>